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59" r:id="rId5"/>
    <p:sldId id="263" r:id="rId6"/>
    <p:sldId id="264" r:id="rId7"/>
    <p:sldId id="260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2.m4a"/><Relationship Id="rId7" Type="http://schemas.openxmlformats.org/officeDocument/2006/relationships/image" Target="../media/image6.jpe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11" Type="http://schemas.openxmlformats.org/officeDocument/2006/relationships/image" Target="../media/image3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3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3.pn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3.pn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3.png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3.png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7" Type="http://schemas.openxmlformats.org/officeDocument/2006/relationships/image" Target="../media/image3.png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B00A6ED-C52E-4124-8C99-53B74A6B7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9743147" cy="2387600"/>
          </a:xfrm>
        </p:spPr>
        <p:txBody>
          <a:bodyPr>
            <a:normAutofit/>
          </a:bodyPr>
          <a:lstStyle/>
          <a:p>
            <a:r>
              <a:rPr lang="sl-SI" sz="5400" b="1" dirty="0">
                <a:solidFill>
                  <a:srgbClr val="FF0000"/>
                </a:solidFill>
              </a:rPr>
              <a:t>Po žicah teče električni tok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BB937F4-5478-4BCA-BA5C-2BC16D874A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Naravoslovje in </a:t>
            </a:r>
            <a:r>
              <a:rPr lang="sl-SI" sz="2400" dirty="0" smtClean="0">
                <a:solidFill>
                  <a:schemeClr val="tx1"/>
                </a:solidFill>
              </a:rPr>
              <a:t>tehnika</a:t>
            </a:r>
          </a:p>
          <a:p>
            <a:pPr algn="ctr"/>
            <a:endParaRPr lang="sl-SI" sz="2400" dirty="0">
              <a:solidFill>
                <a:schemeClr val="tx1"/>
              </a:solidFill>
            </a:endParaRPr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7425172"/>
      </p:ext>
    </p:extLst>
  </p:cSld>
  <p:clrMapOvr>
    <a:masterClrMapping/>
  </p:clrMapOvr>
  <p:transition spd="slow" advTm="691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dirty="0">
                <a:solidFill>
                  <a:srgbClr val="003399"/>
                </a:solidFill>
              </a:rPr>
              <a:t>PORABNIKI ELEKTRIČNEGA TOKA DOMA IN V ŠOLI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dirty="0">
                <a:solidFill>
                  <a:srgbClr val="003399"/>
                </a:solidFill>
              </a:rPr>
              <a:t>Elektrika v naših domovih in v šoli  SVETI, GREJE, POGANJA GOSPODINJSKE NAPRAVE, PRENAŠA ZVOK, SLIKO IN INFORMACIJE…</a:t>
            </a:r>
          </a:p>
          <a:p>
            <a:endParaRPr lang="sl-SI" dirty="0"/>
          </a:p>
        </p:txBody>
      </p:sp>
      <p:pic>
        <p:nvPicPr>
          <p:cNvPr id="4" name="Picture 6" descr="ANd9GcT53TKoUMWa7-1xrF3WlebTpDAy7KqC20_0upAyVt0v9YS2wIN331gJv-v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09106"/>
            <a:ext cx="1282700" cy="1007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ANd9GcQz8pqNp2GUhhBV2S5i7cos_yWbC_4wvHoVGHElyOdWn86nSII5P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3271838"/>
            <a:ext cx="17700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 descr="ANd9GcS7EaripNHxmLDzzpO-ULkFaV1uZPZxRUFFPYD5xmNuJTVN-kQ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3360738"/>
            <a:ext cx="2670175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Pralni_stroj_Bosch_WAE2449KB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436182"/>
            <a:ext cx="26860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kalorifer-h501-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4785311"/>
            <a:ext cx="1430752" cy="143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htc_mobilni_telefon_desire_a8181_AH6554_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6" y="5500688"/>
            <a:ext cx="10242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Zvok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7107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073"/>
    </mc:Choice>
    <mc:Fallback>
      <p:transition spd="slow" advTm="330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697F791-5FFA-4164-899F-EB52EA72B0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4E28A1A9-FB81-4816-AAEA-C3B4309469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773AB25-A422-41AA-9737-5E04C1966D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AF0552B8-DE8C-40DF-B29F-1728E6A10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5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93A51D3-DE5F-482B-84C4-B9470704F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66" y="618518"/>
            <a:ext cx="2851417" cy="142231"/>
          </a:xfrm>
        </p:spPr>
        <p:txBody>
          <a:bodyPr>
            <a:normAutofit fontScale="90000"/>
          </a:bodyPr>
          <a:lstStyle/>
          <a:p>
            <a:endParaRPr lang="sl-SI" sz="3200" dirty="0">
              <a:solidFill>
                <a:srgbClr val="FFFFFF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6D6B06CF-1F95-41C2-866B-A995F88CC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620" y="1122285"/>
            <a:ext cx="2862444" cy="5084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1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sl-SI" sz="2800" dirty="0">
                <a:solidFill>
                  <a:srgbClr val="002060"/>
                </a:solidFill>
              </a:rPr>
              <a:t>Električna energija nastaja v elektrarnah s pomočjo naprav, kjer se pretvarja neka druga vrsta energije v električno.</a:t>
            </a:r>
          </a:p>
          <a:p>
            <a:pPr marL="0" indent="0">
              <a:buNone/>
            </a:pPr>
            <a:endParaRPr lang="sl-SI" sz="1400" dirty="0">
              <a:solidFill>
                <a:srgbClr val="FFFFFF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AD0D387-1584-4477-B5F8-52B50D4F22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xmlns="" id="{22C90122-8CF0-4164-B596-168DE41D39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xmlns="" id="{E74D534E-37A6-4D27-9C47-0B2F052783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xmlns="" id="{1C1C156E-D2E0-468A-9B19-79521D69BF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xmlns="" id="{14C97F11-4F6C-4DFF-89BC-3AEA5B7FF7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xmlns="" id="{773C2106-77CE-42E1-839F-925EAEBB2F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xmlns="" id="{E2807D33-BD1F-4B09-8D93-63C06DB3C0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xmlns="" id="{84BDF3E8-157B-47D1-AF8E-FE1EFF0612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xmlns="" id="{68B482B5-E0FD-406A-99B2-297DF33354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xmlns="" id="{B8750F30-12E8-410B-8709-78F1EF3BBE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xmlns="" id="{DB2D030A-4700-4CC4-A971-F119F8372C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xmlns="" id="{B4E516DB-F66E-4E88-8CAA-67153F5618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Line 16">
              <a:extLst>
                <a:ext uri="{FF2B5EF4-FFF2-40B4-BE49-F238E27FC236}">
                  <a16:creationId xmlns:a16="http://schemas.microsoft.com/office/drawing/2014/main" xmlns="" id="{DF749FDD-DD56-4DC9-A379-77E1106981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xmlns="" id="{6AD95087-E0AF-45D3-B824-EFFCBBECDE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xmlns="" id="{2D21010F-3DE2-4881-B9D5-3415C4E05D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xmlns="" id="{2AFDF4BC-8E99-4A2C-9EF2-4B98A05C2E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xmlns="" id="{BB8EAEE8-22EA-4103-A02E-5043474C4B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Rectangle 21">
              <a:extLst>
                <a:ext uri="{FF2B5EF4-FFF2-40B4-BE49-F238E27FC236}">
                  <a16:creationId xmlns:a16="http://schemas.microsoft.com/office/drawing/2014/main" xmlns="" id="{7148ABD2-E447-429F-B97E-86494051C1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xmlns="" id="{99900F4A-F8CA-456E-9FA0-34572621C0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xmlns="" id="{DF5CD0A9-E49B-4968-886B-41C1A66D23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4">
              <a:extLst>
                <a:ext uri="{FF2B5EF4-FFF2-40B4-BE49-F238E27FC236}">
                  <a16:creationId xmlns:a16="http://schemas.microsoft.com/office/drawing/2014/main" xmlns="" id="{7E462582-7383-4272-A323-85C9D137C4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xmlns="" id="{CB472F67-7C37-4D80-B346-DE30D44B55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6">
              <a:extLst>
                <a:ext uri="{FF2B5EF4-FFF2-40B4-BE49-F238E27FC236}">
                  <a16:creationId xmlns:a16="http://schemas.microsoft.com/office/drawing/2014/main" xmlns="" id="{19A8AE83-358F-4D4E-91C7-F09E35097A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7">
              <a:extLst>
                <a:ext uri="{FF2B5EF4-FFF2-40B4-BE49-F238E27FC236}">
                  <a16:creationId xmlns:a16="http://schemas.microsoft.com/office/drawing/2014/main" xmlns="" id="{C4B79436-9285-45DE-A9FB-B3DD750738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8">
              <a:extLst>
                <a:ext uri="{FF2B5EF4-FFF2-40B4-BE49-F238E27FC236}">
                  <a16:creationId xmlns:a16="http://schemas.microsoft.com/office/drawing/2014/main" xmlns="" id="{B0BF8BF3-C90A-483A-B61E-13D2C41FBA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9">
              <a:extLst>
                <a:ext uri="{FF2B5EF4-FFF2-40B4-BE49-F238E27FC236}">
                  <a16:creationId xmlns:a16="http://schemas.microsoft.com/office/drawing/2014/main" xmlns="" id="{31011274-F329-444B-9B06-69DD2EC449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0">
              <a:extLst>
                <a:ext uri="{FF2B5EF4-FFF2-40B4-BE49-F238E27FC236}">
                  <a16:creationId xmlns:a16="http://schemas.microsoft.com/office/drawing/2014/main" xmlns="" id="{DB8B1D39-5B9A-4B4E-849B-A5821A2460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1">
              <a:extLst>
                <a:ext uri="{FF2B5EF4-FFF2-40B4-BE49-F238E27FC236}">
                  <a16:creationId xmlns:a16="http://schemas.microsoft.com/office/drawing/2014/main" xmlns="" id="{336ECD63-75C2-4A32-A31B-30BB309724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BFF4E20-ED6A-436A-808A-4827752CAE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1778" y="860231"/>
            <a:ext cx="6844045" cy="5133033"/>
          </a:xfrm>
          <a:prstGeom prst="rect">
            <a:avLst/>
          </a:prstGeom>
        </p:spPr>
      </p:pic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6489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292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F0E0F22-0B98-43B3-90FE-2F124F80E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>
            <a:normAutofit/>
          </a:bodyPr>
          <a:lstStyle/>
          <a:p>
            <a:r>
              <a:rPr lang="sl-SI" sz="3600" b="1" dirty="0">
                <a:solidFill>
                  <a:srgbClr val="FF0000"/>
                </a:solidFill>
              </a:rPr>
              <a:t>Vrste elektrarn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DAFB1A17-8FFA-40B0-8C28-789A3D004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9360" y="490654"/>
            <a:ext cx="5891209" cy="164294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sl-SI" sz="3200" b="1" u="sng" dirty="0">
                <a:solidFill>
                  <a:srgbClr val="002060"/>
                </a:solidFill>
              </a:rPr>
              <a:t>HIDROELEKTRARNA</a:t>
            </a:r>
          </a:p>
          <a:p>
            <a:pPr marL="0" indent="0" algn="ctr">
              <a:buNone/>
            </a:pPr>
            <a:r>
              <a:rPr lang="sl-SI" sz="3200" b="1" u="sng" dirty="0">
                <a:solidFill>
                  <a:srgbClr val="002060"/>
                </a:solidFill>
              </a:rPr>
              <a:t>energija </a:t>
            </a:r>
            <a:r>
              <a:rPr lang="sl-SI" sz="3200" b="1" u="sng" dirty="0" smtClean="0">
                <a:solidFill>
                  <a:srgbClr val="002060"/>
                </a:solidFill>
              </a:rPr>
              <a:t>vode (na rekah Soči, Dravi, Savi)</a:t>
            </a:r>
            <a:endParaRPr lang="sl-SI" sz="3200" b="1" u="sng" dirty="0">
              <a:solidFill>
                <a:srgbClr val="002060"/>
              </a:solidFill>
            </a:endParaRP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xmlns="" id="{20DCD7E4-99D1-489E-95A6-1A20D0B29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l-SI" sz="3200" b="1" dirty="0">
                <a:solidFill>
                  <a:srgbClr val="FF0000"/>
                </a:solidFill>
              </a:rPr>
              <a:t>in energijski viri</a:t>
            </a:r>
            <a:r>
              <a:rPr lang="sl-SI" sz="2800" dirty="0">
                <a:solidFill>
                  <a:srgbClr val="002060"/>
                </a:solidFill>
              </a:rPr>
              <a:t>, ki jih pretvarjamo v električno energijo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35DF5D1-3B7B-4D34-A3E7-8B735DAD6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9855" y="2781300"/>
            <a:ext cx="3286126" cy="3286126"/>
          </a:xfrm>
          <a:prstGeom prst="rect">
            <a:avLst/>
          </a:prstGeom>
        </p:spPr>
      </p:pic>
      <p:pic>
        <p:nvPicPr>
          <p:cNvPr id="6" name="Picture 16" descr="Slika_4_vodna_elektrarna_01_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3655647"/>
            <a:ext cx="3548978" cy="277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Zvok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2121226"/>
      </p:ext>
    </p:extLst>
  </p:cSld>
  <p:clrMapOvr>
    <a:masterClrMapping/>
  </p:clrMapOvr>
  <p:transition spd="slow" advTm="2332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A835194-DD1E-4CCF-AA2E-FC8C214D8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780585"/>
            <a:ext cx="3856037" cy="1468900"/>
          </a:xfrm>
        </p:spPr>
        <p:txBody>
          <a:bodyPr/>
          <a:lstStyle/>
          <a:p>
            <a:r>
              <a:rPr lang="sl-SI" b="1" u="sng" dirty="0">
                <a:solidFill>
                  <a:srgbClr val="002060"/>
                </a:solidFill>
              </a:rPr>
              <a:t>VETRNA ELEKTRARNA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87712CFD-0725-47E6-BD0D-4C9844322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6200" y="970155"/>
            <a:ext cx="6686395" cy="557561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sl-SI" sz="3200" b="1" u="sng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sl-SI" sz="3500" b="1" u="sng" dirty="0">
                <a:solidFill>
                  <a:srgbClr val="002060"/>
                </a:solidFill>
              </a:rPr>
              <a:t>TERMOELEKTRARNA</a:t>
            </a:r>
          </a:p>
          <a:p>
            <a:pPr marL="0" indent="0" algn="ctr">
              <a:buNone/>
            </a:pPr>
            <a:r>
              <a:rPr lang="sl-SI" sz="3200" b="1" dirty="0">
                <a:solidFill>
                  <a:srgbClr val="002060"/>
                </a:solidFill>
              </a:rPr>
              <a:t>                                      </a:t>
            </a:r>
          </a:p>
          <a:p>
            <a:pPr marL="0" indent="0" algn="ctr">
              <a:buNone/>
            </a:pPr>
            <a:endParaRPr lang="sl-SI" sz="3200" b="1" u="sng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sl-SI" sz="3200" b="1" u="sng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sl-SI" sz="3200" b="1" u="sng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sl-SI" sz="3200" b="1" dirty="0">
                <a:solidFill>
                  <a:srgbClr val="002060"/>
                </a:solidFill>
              </a:rPr>
              <a:t>                         </a:t>
            </a:r>
          </a:p>
          <a:p>
            <a:pPr marL="0" indent="0" algn="ctr">
              <a:buNone/>
            </a:pPr>
            <a:endParaRPr lang="sl-SI" sz="3200" b="1" u="sng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sl-SI" sz="3500" b="1" u="sng" dirty="0">
                <a:solidFill>
                  <a:srgbClr val="002060"/>
                </a:solidFill>
              </a:rPr>
              <a:t>energija pare</a:t>
            </a:r>
          </a:p>
          <a:p>
            <a:endParaRPr lang="sl-SI" dirty="0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xmlns="" id="{62158C13-71D1-4E8B-A5C8-6EE3C14C9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2751" y="2414239"/>
            <a:ext cx="4404733" cy="4218221"/>
          </a:xfrm>
        </p:spPr>
        <p:txBody>
          <a:bodyPr>
            <a:normAutofit/>
          </a:bodyPr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sz="3200" b="1" u="sng" dirty="0">
                <a:solidFill>
                  <a:srgbClr val="002060"/>
                </a:solidFill>
              </a:rPr>
              <a:t>energija vetra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E19EA2D-3EE7-4207-89FE-8A4381601F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866" y="2414239"/>
            <a:ext cx="4534020" cy="3027556"/>
          </a:xfrm>
          <a:prstGeom prst="rect">
            <a:avLst/>
          </a:prstGeom>
        </p:spPr>
      </p:pic>
      <p:pic>
        <p:nvPicPr>
          <p:cNvPr id="1026" name="Picture 2" descr="Termoelektrarne">
            <a:extLst>
              <a:ext uri="{FF2B5EF4-FFF2-40B4-BE49-F238E27FC236}">
                <a16:creationId xmlns:a16="http://schemas.microsoft.com/office/drawing/2014/main" xmlns="" id="{6DEFEB48-65AF-44AB-983D-B5119AA7E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981" y="2249485"/>
            <a:ext cx="3226420" cy="335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3226816"/>
      </p:ext>
    </p:extLst>
  </p:cSld>
  <p:clrMapOvr>
    <a:masterClrMapping/>
  </p:clrMapOvr>
  <p:transition spd="slow" advTm="3487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8CC1CF1-2195-47E3-9FE6-3867BBBC1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492" y="609601"/>
            <a:ext cx="4308707" cy="795453"/>
          </a:xfrm>
        </p:spPr>
        <p:txBody>
          <a:bodyPr>
            <a:noAutofit/>
          </a:bodyPr>
          <a:lstStyle/>
          <a:p>
            <a:r>
              <a:rPr lang="sl-SI" b="1" u="sng" dirty="0">
                <a:solidFill>
                  <a:srgbClr val="002060"/>
                </a:solidFill>
              </a:rPr>
              <a:t>SONČNA ELEKTRARNA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6CE6FB2F-F6BF-4636-950E-E2F84768E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2312" y="609601"/>
            <a:ext cx="5059203" cy="1683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b="1" u="sng" dirty="0">
                <a:solidFill>
                  <a:srgbClr val="002060"/>
                </a:solidFill>
              </a:rPr>
              <a:t>JEDRSKA ELEKTRARNA</a:t>
            </a:r>
          </a:p>
          <a:p>
            <a:pPr marL="0" indent="0">
              <a:buNone/>
            </a:pPr>
            <a:r>
              <a:rPr lang="sl-SI" sz="3200" b="1" dirty="0">
                <a:solidFill>
                  <a:srgbClr val="002060"/>
                </a:solidFill>
              </a:rPr>
              <a:t>   </a:t>
            </a:r>
            <a:r>
              <a:rPr lang="sl-SI" sz="3200" b="1" u="sng" dirty="0">
                <a:solidFill>
                  <a:srgbClr val="002060"/>
                </a:solidFill>
              </a:rPr>
              <a:t>energija snovi urana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xmlns="" id="{040BA9F7-F5F4-4464-977B-CDF51538D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493" y="1405054"/>
            <a:ext cx="4155249" cy="4386146"/>
          </a:xfrm>
        </p:spPr>
        <p:txBody>
          <a:bodyPr>
            <a:normAutofit/>
          </a:bodyPr>
          <a:lstStyle/>
          <a:p>
            <a:r>
              <a:rPr lang="sl-SI" sz="2800" b="1" dirty="0">
                <a:solidFill>
                  <a:srgbClr val="002060"/>
                </a:solidFill>
              </a:rPr>
              <a:t>      </a:t>
            </a:r>
            <a:r>
              <a:rPr lang="sl-SI" sz="3200" b="1" u="sng" dirty="0">
                <a:solidFill>
                  <a:srgbClr val="002060"/>
                </a:solidFill>
              </a:rPr>
              <a:t>energija Sonca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E2006A80-F649-496F-9D63-67EF8D0A14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492" y="2557462"/>
            <a:ext cx="4518324" cy="299584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FB8D2A47-AC4D-48E1-B4C3-C2C4F73855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8156" y="2557462"/>
            <a:ext cx="4001166" cy="3000875"/>
          </a:xfrm>
          <a:prstGeom prst="rect">
            <a:avLst/>
          </a:prstGeom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7986068"/>
      </p:ext>
    </p:extLst>
  </p:cSld>
  <p:clrMapOvr>
    <a:masterClrMapping/>
  </p:clrMapOvr>
  <p:transition spd="slow" advTm="2735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DD30D82-75E6-449D-AA46-C97D02C0D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Električno omrežje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16A5BAD5-64A4-4D8E-AAB7-D2A577567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795" y="1728439"/>
            <a:ext cx="5116138" cy="4062762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sl-SI" sz="2800" dirty="0"/>
          </a:p>
          <a:p>
            <a:pPr marL="0" indent="0">
              <a:lnSpc>
                <a:spcPct val="110000"/>
              </a:lnSpc>
              <a:buNone/>
            </a:pPr>
            <a:r>
              <a:rPr lang="sl-SI" sz="2800" dirty="0">
                <a:solidFill>
                  <a:srgbClr val="002060"/>
                </a:solidFill>
              </a:rPr>
              <a:t>Električni tok potuje po žicah in temu rečemo električno omrežje. Potuje do porabnikov električnega toka (svetila, razni aparati,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l-SI" sz="2800" dirty="0">
                <a:solidFill>
                  <a:srgbClr val="002060"/>
                </a:solidFill>
              </a:rPr>
              <a:t>peči …).</a:t>
            </a:r>
          </a:p>
          <a:p>
            <a:pPr marL="0" indent="0">
              <a:lnSpc>
                <a:spcPct val="110000"/>
              </a:lnSpc>
              <a:buNone/>
            </a:pPr>
            <a:endParaRPr lang="sl-SI" sz="800" dirty="0">
              <a:solidFill>
                <a:srgbClr val="00206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sl-SI" sz="2800" dirty="0">
                <a:solidFill>
                  <a:srgbClr val="002060"/>
                </a:solidFill>
              </a:rPr>
              <a:t>Napetost električne napeljave je v Sloveniji 230 voltov. </a:t>
            </a:r>
          </a:p>
          <a:p>
            <a:pPr marL="0" indent="0">
              <a:lnSpc>
                <a:spcPct val="110000"/>
              </a:lnSpc>
              <a:buNone/>
            </a:pPr>
            <a:endParaRPr lang="sl-SI" sz="2800" dirty="0"/>
          </a:p>
        </p:txBody>
      </p:sp>
      <p:pic>
        <p:nvPicPr>
          <p:cNvPr id="5" name="Slika 4" descr="Slika, ki vsebuje besede besedilo, preslikava&#10;&#10;Opis je samodejno ustvarjen">
            <a:extLst>
              <a:ext uri="{FF2B5EF4-FFF2-40B4-BE49-F238E27FC236}">
                <a16:creationId xmlns:a16="http://schemas.microsoft.com/office/drawing/2014/main" xmlns="" id="{B92D557A-8108-4B30-A071-075DAE0C758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76" r="3" b="8073"/>
          <a:stretch/>
        </p:blipFill>
        <p:spPr>
          <a:xfrm>
            <a:off x="6392335" y="2497720"/>
            <a:ext cx="4655075" cy="304789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4605237"/>
      </p:ext>
    </p:extLst>
  </p:cSld>
  <p:clrMapOvr>
    <a:masterClrMapping/>
  </p:clrMapOvr>
  <p:transition spd="slow" advTm="2435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dirty="0">
                <a:solidFill>
                  <a:srgbClr val="003399"/>
                </a:solidFill>
              </a:rPr>
              <a:t>NEVARNOSTI ELEKTRIČNEGA TOKA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sl-SI" altLang="sl-SI" sz="2800" dirty="0">
                <a:solidFill>
                  <a:srgbClr val="003399"/>
                </a:solidFill>
              </a:rPr>
              <a:t>Omrežna napetost v električni napeljavi je zelo nevarna! Vzroki, ki lahko pripeljejo do nesreč:</a:t>
            </a:r>
          </a:p>
          <a:p>
            <a:pPr>
              <a:buFont typeface="Wingdings" pitchFamily="2" charset="2"/>
              <a:buNone/>
            </a:pPr>
            <a:r>
              <a:rPr lang="sl-SI" altLang="sl-SI" sz="2800" dirty="0">
                <a:solidFill>
                  <a:srgbClr val="003399"/>
                </a:solidFill>
              </a:rPr>
              <a:t>~ </a:t>
            </a:r>
            <a:r>
              <a:rPr lang="sl-SI" altLang="sl-SI" dirty="0">
                <a:solidFill>
                  <a:srgbClr val="003399"/>
                </a:solidFill>
              </a:rPr>
              <a:t>poškodovani kabli, vtičnice ali vtikači,</a:t>
            </a:r>
          </a:p>
          <a:p>
            <a:pPr>
              <a:buFont typeface="Wingdings" pitchFamily="2" charset="2"/>
              <a:buNone/>
            </a:pPr>
            <a:r>
              <a:rPr lang="sl-SI" altLang="sl-SI" dirty="0">
                <a:solidFill>
                  <a:srgbClr val="003399"/>
                </a:solidFill>
              </a:rPr>
              <a:t>~ voda v bližini el. naprav,</a:t>
            </a:r>
          </a:p>
          <a:p>
            <a:pPr>
              <a:buFont typeface="Wingdings" pitchFamily="2" charset="2"/>
              <a:buNone/>
            </a:pPr>
            <a:r>
              <a:rPr lang="sl-SI" altLang="sl-SI" dirty="0">
                <a:solidFill>
                  <a:srgbClr val="003399"/>
                </a:solidFill>
              </a:rPr>
              <a:t>~ uporaba poškodovanih el. naprav,</a:t>
            </a:r>
          </a:p>
          <a:p>
            <a:pPr>
              <a:buFont typeface="Wingdings" pitchFamily="2" charset="2"/>
              <a:buNone/>
            </a:pPr>
            <a:r>
              <a:rPr lang="sl-SI" altLang="sl-SI" dirty="0">
                <a:solidFill>
                  <a:srgbClr val="003399"/>
                </a:solidFill>
              </a:rPr>
              <a:t>~ pregretje el. naprav ( lahko pride do požara )…</a:t>
            </a:r>
          </a:p>
          <a:p>
            <a:endParaRPr lang="sl-SI" dirty="0"/>
          </a:p>
        </p:txBody>
      </p:sp>
      <p:pic>
        <p:nvPicPr>
          <p:cNvPr id="4" name="Picture 8" descr="ANd9GcQa6YweKZ6-S0V6PLMH4krcETFdhWGKOBRiYgz6F2CMgvlhENZ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3" y="2972593"/>
            <a:ext cx="2808287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602129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38" y="4410230"/>
            <a:ext cx="2112962" cy="158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Zvok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467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538"/>
    </mc:Choice>
    <mc:Fallback>
      <p:transition spd="slow" advTm="42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|1.2|2.5|3.4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6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.4|1.8|5.9|6.7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2|2.7|8.5|12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6|6.3|3.2|4.2|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.7|11|3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1.2|5.8|3.5|6.8|3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zje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189</Words>
  <Application>Microsoft Office PowerPoint</Application>
  <PresentationFormat>Širokozaslonsko</PresentationFormat>
  <Paragraphs>44</Paragraphs>
  <Slides>8</Slides>
  <Notes>0</Notes>
  <HiddenSlides>0</HiddenSlides>
  <MMClips>8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Arial</vt:lpstr>
      <vt:lpstr>Trebuchet MS</vt:lpstr>
      <vt:lpstr>Tw Cen MT</vt:lpstr>
      <vt:lpstr>Wingdings</vt:lpstr>
      <vt:lpstr>Vezje</vt:lpstr>
      <vt:lpstr>Po žicah teče električni tok</vt:lpstr>
      <vt:lpstr>PORABNIKI ELEKTRIČNEGA TOKA DOMA IN V ŠOLI</vt:lpstr>
      <vt:lpstr>PowerPointova predstavitev</vt:lpstr>
      <vt:lpstr>Vrste elektrarn</vt:lpstr>
      <vt:lpstr>VETRNA ELEKTRARNA</vt:lpstr>
      <vt:lpstr>SONČNA ELEKTRARNA</vt:lpstr>
      <vt:lpstr>Električno omrežje</vt:lpstr>
      <vt:lpstr>NEVARNOSTI ELEKTRIČNEGA TOKA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 žicah teče električni tok</dc:title>
  <dc:creator>Klementina Weis</dc:creator>
  <cp:lastModifiedBy>SLAVEC</cp:lastModifiedBy>
  <cp:revision>19</cp:revision>
  <dcterms:created xsi:type="dcterms:W3CDTF">2020-04-07T15:40:28Z</dcterms:created>
  <dcterms:modified xsi:type="dcterms:W3CDTF">2020-05-20T20:30:46Z</dcterms:modified>
</cp:coreProperties>
</file>