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06" r:id="rId3"/>
    <p:sldId id="257" r:id="rId4"/>
    <p:sldId id="298" r:id="rId5"/>
    <p:sldId id="299" r:id="rId6"/>
    <p:sldId id="301" r:id="rId7"/>
    <p:sldId id="305" r:id="rId8"/>
    <p:sldId id="273" r:id="rId9"/>
    <p:sldId id="307" r:id="rId10"/>
    <p:sldId id="300" r:id="rId11"/>
    <p:sldId id="302" r:id="rId12"/>
    <p:sldId id="304" r:id="rId13"/>
    <p:sldId id="308" r:id="rId14"/>
    <p:sldId id="309" r:id="rId15"/>
    <p:sldId id="313" r:id="rId16"/>
    <p:sldId id="310" r:id="rId17"/>
    <p:sldId id="274" r:id="rId18"/>
    <p:sldId id="297" r:id="rId19"/>
    <p:sldId id="312" r:id="rId20"/>
    <p:sldId id="314" r:id="rId21"/>
    <p:sldId id="315" r:id="rId22"/>
    <p:sldId id="311" r:id="rId2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99FF"/>
    <a:srgbClr val="CEF3FE"/>
    <a:srgbClr val="996633"/>
    <a:srgbClr val="CCFF99"/>
    <a:srgbClr val="FFFF99"/>
    <a:srgbClr val="FCEEFB"/>
    <a:srgbClr val="CCCCFF"/>
    <a:srgbClr val="FFCCFF"/>
    <a:srgbClr val="CCFFFF"/>
    <a:srgbClr val="FF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9642" autoAdjust="0"/>
  </p:normalViewPr>
  <p:slideViewPr>
    <p:cSldViewPr snapToGrid="0">
      <p:cViewPr varScale="1">
        <p:scale>
          <a:sx n="85" d="100"/>
          <a:sy n="85" d="100"/>
        </p:scale>
        <p:origin x="-1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pPr/>
              <a:t>21.4.2020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686253795"/>
      </p:ext>
    </p:extLst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pPr/>
              <a:t>21.4.2020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318185263"/>
      </p:ext>
    </p:extLst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pPr/>
              <a:t>21.4.2020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3028893899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pPr/>
              <a:t>21.4.2020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171494537"/>
      </p:ext>
    </p:extLst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pPr/>
              <a:t>21.4.2020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457957960"/>
      </p:ext>
    </p:extLst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pPr/>
              <a:t>21.4.2020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1318892384"/>
      </p:ext>
    </p:extLst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pPr/>
              <a:t>21.4.2020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3304717271"/>
      </p:ext>
    </p:extLst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pPr/>
              <a:t>21.4.2020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1791179743"/>
      </p:ext>
    </p:extLst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pPr/>
              <a:t>21.4.2020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382297130"/>
      </p:ext>
    </p:extLst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pPr/>
              <a:t>21.4.2020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2906872941"/>
      </p:ext>
    </p:extLst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pPr/>
              <a:t>21.4.2020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1702117270"/>
      </p:ext>
    </p:extLst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CE441-8B42-4565-ABBE-E4AADC275491}" type="datetimeFigureOut">
              <a:rPr lang="sl-SI" smtClean="0"/>
              <a:pPr/>
              <a:t>21.4.2020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A7B7F-C1B8-41EA-9531-8511C551D4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="" xmlns:p14="http://schemas.microsoft.com/office/powerpoint/2010/main" val="255483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circl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0.wav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audio12.wav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audio13.wav"/><Relationship Id="rId1" Type="http://schemas.openxmlformats.org/officeDocument/2006/relationships/tags" Target="../tags/tag1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s://www.youtube.com/watch?v=BScO14SLyrI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sun.co.uk/tvandshowbiz/11173751/mcfly-tom-fletcher-coronavirus-experiment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audio14.wav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audio15.wav"/><Relationship Id="rId1" Type="http://schemas.openxmlformats.org/officeDocument/2006/relationships/tags" Target="../tags/tag13.xml"/><Relationship Id="rId6" Type="http://schemas.openxmlformats.org/officeDocument/2006/relationships/image" Target="../media/image33.jpeg"/><Relationship Id="rId5" Type="http://schemas.openxmlformats.org/officeDocument/2006/relationships/hyperlink" Target="https://www.youtube.com/watch?v=Or-x6EhAfSo" TargetMode="External"/><Relationship Id="rId4" Type="http://schemas.openxmlformats.org/officeDocument/2006/relationships/hyperlink" Target="https://www.youtube.com/watch?v=7JGNsH5uHG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audio16.wav"/><Relationship Id="rId1" Type="http://schemas.openxmlformats.org/officeDocument/2006/relationships/tags" Target="../tags/tag1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s://www.youtube.com/watch?v=nlu8tDNkf0E&amp;t=5s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audio17.wav"/><Relationship Id="rId1" Type="http://schemas.openxmlformats.org/officeDocument/2006/relationships/tags" Target="../tags/tag15.xml"/><Relationship Id="rId6" Type="http://schemas.openxmlformats.org/officeDocument/2006/relationships/hyperlink" Target="https://www.youtube.com/watch?v=reOWb5V-2LI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audio19.wav"/><Relationship Id="rId1" Type="http://schemas.openxmlformats.org/officeDocument/2006/relationships/tags" Target="../tags/tag17.xml"/><Relationship Id="rId6" Type="http://schemas.openxmlformats.org/officeDocument/2006/relationships/image" Target="../media/image38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s://www.youtube.com/watch?v=7MXa8LS3yZY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youtube.com/watch?v=HVK2i28wBsA" TargetMode="Externa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hyperlink" Target="https://www.youtube.com/watch?v=_oilcRghRa0" TargetMode="External"/><Relationship Id="rId5" Type="http://schemas.openxmlformats.org/officeDocument/2006/relationships/hyperlink" Target="https://www.youtube.com/watch?v=nMIyiIVqqUE" TargetMode="External"/><Relationship Id="rId4" Type="http://schemas.openxmlformats.org/officeDocument/2006/relationships/hyperlink" Target="https://www.youtube.com/watch?v=-BOs8ryGPu0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audio7.wav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s://www.youtube.com/watch?v=sqPgnTDACZo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audio" Target="../media/audio8.wav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hyperlink" Target="https://www.youtube.com/watch?v=IvnTFgY9Sg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audio9.wav"/><Relationship Id="rId1" Type="http://schemas.openxmlformats.org/officeDocument/2006/relationships/tags" Target="../tags/tag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s://www.youtube.com/watch?v=xKP8e32xCU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303" y="354304"/>
            <a:ext cx="9144000" cy="1404158"/>
          </a:xfrm>
        </p:spPr>
        <p:txBody>
          <a:bodyPr>
            <a:normAutofit/>
          </a:bodyPr>
          <a:lstStyle/>
          <a:p>
            <a:r>
              <a:rPr lang="sl-SI" sz="7200" dirty="0" smtClean="0">
                <a:solidFill>
                  <a:schemeClr val="bg1"/>
                </a:solidFill>
              </a:rPr>
              <a:t>ZDRAVJE</a:t>
            </a:r>
            <a:endParaRPr lang="sl-SI" sz="7200" dirty="0">
              <a:solidFill>
                <a:schemeClr val="bg1"/>
              </a:solidFill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1393108" y="1758462"/>
            <a:ext cx="9144000" cy="5684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7200" dirty="0" smtClean="0">
                <a:solidFill>
                  <a:schemeClr val="bg1"/>
                </a:solidFill>
              </a:rPr>
              <a:t>NARAVOSLOVNI DAN, 21. 4. 2020</a:t>
            </a:r>
            <a:endParaRPr lang="sl-SI" sz="7200" dirty="0">
              <a:solidFill>
                <a:schemeClr val="bg1"/>
              </a:solidFill>
            </a:endParaRPr>
          </a:p>
        </p:txBody>
      </p:sp>
      <p:pic>
        <p:nvPicPr>
          <p:cNvPr id="20482" name="Picture 2" descr="7. april – Svetovni dan zdravja | Vrtec Zar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1917" y="2379481"/>
            <a:ext cx="5257923" cy="4151948"/>
          </a:xfrm>
          <a:prstGeom prst="rect">
            <a:avLst/>
          </a:prstGeom>
          <a:noFill/>
        </p:spPr>
      </p:pic>
      <p:sp>
        <p:nvSpPr>
          <p:cNvPr id="5" name="PoljeZBesedilom 4"/>
          <p:cNvSpPr txBox="1"/>
          <p:nvPr/>
        </p:nvSpPr>
        <p:spPr>
          <a:xfrm>
            <a:off x="4850780" y="6488668"/>
            <a:ext cx="2497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chemeClr val="bg1"/>
                </a:solidFill>
                <a:latin typeface="Calibri" pitchFamily="34" charset="0"/>
              </a:rPr>
              <a:t>Mateja  </a:t>
            </a:r>
            <a:r>
              <a:rPr lang="sl-SI" sz="1400" dirty="0" err="1" smtClean="0">
                <a:solidFill>
                  <a:schemeClr val="bg1"/>
                </a:solidFill>
                <a:latin typeface="Calibri" pitchFamily="34" charset="0"/>
              </a:rPr>
              <a:t>Šabec</a:t>
            </a:r>
            <a:r>
              <a:rPr lang="sl-SI" sz="1400" dirty="0" smtClean="0">
                <a:solidFill>
                  <a:schemeClr val="bg1"/>
                </a:solidFill>
                <a:latin typeface="Calibri" pitchFamily="34" charset="0"/>
              </a:rPr>
              <a:t>     OŠ Prestranek</a:t>
            </a:r>
            <a:endParaRPr lang="sl-SI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1" name="~PP3117.WAV">
            <a:hlinkClick r:id="" action="ppaction://media"/>
          </p:cNvPr>
          <p:cNvPicPr>
            <a:picLocks noRot="1" noChangeAspect="1"/>
          </p:cNvPicPr>
          <p:nvPr>
            <a:wavAudioFile r:embed="rId1" name="~PP3117.WAV"/>
          </p:nvPr>
        </p:nvPicPr>
        <p:blipFill>
          <a:blip r:embed="rId4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596094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5447" y="148318"/>
            <a:ext cx="10515600" cy="904117"/>
          </a:xfrm>
        </p:spPr>
        <p:txBody>
          <a:bodyPr>
            <a:normAutofit/>
          </a:bodyPr>
          <a:lstStyle/>
          <a:p>
            <a:pPr algn="ctr"/>
            <a:r>
              <a:rPr lang="sl-SI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ZDRAVJE</a:t>
            </a:r>
            <a:endParaRPr lang="sl-SI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61365" y="901689"/>
            <a:ext cx="11914094" cy="5839770"/>
          </a:xfrm>
        </p:spPr>
        <p:txBody>
          <a:bodyPr/>
          <a:lstStyle/>
          <a:p>
            <a:pPr marL="0" indent="0" algn="ctr">
              <a:buNone/>
            </a:pP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KAKO SKRBIŠ ZA SVOJE ZDRAVJE?</a:t>
            </a:r>
          </a:p>
          <a:p>
            <a:pPr marL="0" indent="0">
              <a:buNone/>
            </a:pP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59198" y="1563103"/>
            <a:ext cx="2810435" cy="1997076"/>
          </a:xfrm>
          <a:prstGeom prst="rect">
            <a:avLst/>
          </a:prstGeo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509899" y="3586949"/>
            <a:ext cx="2236950" cy="54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ZDRAVA PREHRANA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598" y="1590309"/>
            <a:ext cx="2790649" cy="1969870"/>
          </a:xfrm>
          <a:prstGeom prst="rect">
            <a:avLst/>
          </a:prstGeom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3411069" y="3623382"/>
            <a:ext cx="2236950" cy="54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100" b="1" dirty="0">
                <a:latin typeface="Calibri" panose="020F0502020204030204" pitchFamily="34" charset="0"/>
                <a:cs typeface="Calibri" panose="020F0502020204030204" pitchFamily="34" charset="0"/>
              </a:rPr>
              <a:t>VODA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212" y="1617905"/>
            <a:ext cx="2743327" cy="1887471"/>
          </a:xfrm>
          <a:prstGeom prst="rect">
            <a:avLst/>
          </a:prstGeom>
        </p:spPr>
      </p:pic>
      <p:sp>
        <p:nvSpPr>
          <p:cNvPr id="9" name="Naslov 1"/>
          <p:cNvSpPr txBox="1">
            <a:spLocks/>
          </p:cNvSpPr>
          <p:nvPr/>
        </p:nvSpPr>
        <p:spPr>
          <a:xfrm>
            <a:off x="8120640" y="3580031"/>
            <a:ext cx="2236950" cy="54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HIGIENA</a:t>
            </a:r>
            <a:endParaRPr lang="sl-SI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101" y="1619795"/>
            <a:ext cx="2652795" cy="188558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14" y="4313550"/>
            <a:ext cx="2595002" cy="184089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684" y="4310621"/>
            <a:ext cx="2683295" cy="1843828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747" y="4310621"/>
            <a:ext cx="2583086" cy="173927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539" y="4447569"/>
            <a:ext cx="1479369" cy="986739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98" y="4786575"/>
            <a:ext cx="1181645" cy="1181645"/>
          </a:xfrm>
          <a:prstGeom prst="rect">
            <a:avLst/>
          </a:prstGeom>
        </p:spPr>
      </p:pic>
      <p:sp>
        <p:nvSpPr>
          <p:cNvPr id="16" name="Naslov 1"/>
          <p:cNvSpPr txBox="1">
            <a:spLocks/>
          </p:cNvSpPr>
          <p:nvPr/>
        </p:nvSpPr>
        <p:spPr>
          <a:xfrm>
            <a:off x="445940" y="6154449"/>
            <a:ext cx="2236950" cy="54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GIBANJE</a:t>
            </a:r>
            <a:endParaRPr lang="sl-SI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Naslov 1"/>
          <p:cNvSpPr txBox="1">
            <a:spLocks/>
          </p:cNvSpPr>
          <p:nvPr/>
        </p:nvSpPr>
        <p:spPr>
          <a:xfrm>
            <a:off x="3519447" y="6174390"/>
            <a:ext cx="2236950" cy="54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SPANJE</a:t>
            </a:r>
            <a:endParaRPr lang="sl-SI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Naslov 1"/>
          <p:cNvSpPr txBox="1">
            <a:spLocks/>
          </p:cNvSpPr>
          <p:nvPr/>
        </p:nvSpPr>
        <p:spPr>
          <a:xfrm>
            <a:off x="6188747" y="6156214"/>
            <a:ext cx="2236950" cy="54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SPROŠČANJE</a:t>
            </a:r>
            <a:endParaRPr lang="sl-SI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Naslov 1"/>
          <p:cNvSpPr txBox="1">
            <a:spLocks/>
          </p:cNvSpPr>
          <p:nvPr/>
        </p:nvSpPr>
        <p:spPr>
          <a:xfrm>
            <a:off x="9132103" y="6107627"/>
            <a:ext cx="2236950" cy="54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OBISKI ZDRAVNIKA, ZOBOZDRAVNIKA</a:t>
            </a:r>
            <a:endParaRPr lang="sl-SI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~PP2156.WAV">
            <a:hlinkClick r:id="" action="ppaction://media"/>
          </p:cNvPr>
          <p:cNvPicPr>
            <a:picLocks noRot="1" noChangeAspect="1"/>
          </p:cNvPicPr>
          <p:nvPr>
            <a:wavAudioFile r:embed="rId2" name="~PP2156.WAV"/>
          </p:nvPr>
        </p:nvPicPr>
        <p:blipFill>
          <a:blip r:embed="rId13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72294856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38684" y="214399"/>
            <a:ext cx="10515600" cy="710049"/>
          </a:xfrm>
        </p:spPr>
        <p:txBody>
          <a:bodyPr/>
          <a:lstStyle/>
          <a:p>
            <a:pPr algn="ctr"/>
            <a:r>
              <a:rPr lang="sl-SI" b="1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ZDRAVA HRANA IN PIJAČA</a:t>
            </a:r>
            <a:endParaRPr lang="sl-SI" b="1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11015" y="1136469"/>
            <a:ext cx="11766619" cy="56260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PREHRANSKA PIRAMIDA JE SLIKOVNI PRIKAZ IZBORA IN KOLIČINE ŽIVIL, KI NAJ JIH JEMO VSAK DAN. </a:t>
            </a:r>
            <a:r>
              <a:rPr lang="sl-SI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Naloga:</a:t>
            </a:r>
            <a:r>
              <a:rPr lang="sl-SI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SKUPAJ S STARŠI SESTAVITE NA MIZI PREHRANSKO PIRAMIDO IZ ŽIVIL, KI JIH IMATE DOMA </a:t>
            </a:r>
            <a:r>
              <a:rPr lang="sl-SI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(GLEJ PRIMER). </a:t>
            </a:r>
            <a:r>
              <a:rPr lang="sl-SI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OB SESTAVLJANJU PIRAMIDE SE POGOVARJAJTE O ZDRAVI PREHRANI. </a:t>
            </a:r>
            <a:endParaRPr lang="sl-SI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249" y="2187668"/>
            <a:ext cx="5776331" cy="467033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50039" y="3925984"/>
            <a:ext cx="2883093" cy="293201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6992" y="3912877"/>
            <a:ext cx="2975176" cy="294512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65230" y="0"/>
            <a:ext cx="1460595" cy="103788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9601" y="0"/>
            <a:ext cx="1394716" cy="984505"/>
          </a:xfrm>
          <a:prstGeom prst="rect">
            <a:avLst/>
          </a:prstGeom>
        </p:spPr>
      </p:pic>
      <p:pic>
        <p:nvPicPr>
          <p:cNvPr id="13" name="~PP2811.WAV">
            <a:hlinkClick r:id="" action="ppaction://media"/>
          </p:cNvPr>
          <p:cNvPicPr>
            <a:picLocks noRot="1" noChangeAspect="1"/>
          </p:cNvPicPr>
          <p:nvPr>
            <a:wavAudioFile r:embed="rId2" name="~PP2811.WAV"/>
          </p:nvPr>
        </p:nvPicPr>
        <p:blipFill>
          <a:blip r:embed="rId9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24343421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339634"/>
            <a:ext cx="10515600" cy="50753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ZDAJ ŽE VEŠ, KAJ JE ZDRAVO IN KAJ NI. </a:t>
            </a:r>
          </a:p>
          <a:p>
            <a:pPr>
              <a:buNone/>
            </a:pP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441"/>
          <a:stretch/>
        </p:blipFill>
        <p:spPr>
          <a:xfrm>
            <a:off x="6079022" y="3899446"/>
            <a:ext cx="1822949" cy="175343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80" y="1500722"/>
            <a:ext cx="3197050" cy="47955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878658" y="2108780"/>
            <a:ext cx="1904799" cy="256608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889" y="1674056"/>
            <a:ext cx="3510254" cy="3510254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4020672" y="941294"/>
            <a:ext cx="5647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 smtClean="0">
                <a:solidFill>
                  <a:srgbClr val="FF0000"/>
                </a:solidFill>
                <a:latin typeface="Calibri" pitchFamily="34" charset="0"/>
              </a:rPr>
              <a:t>Naloga: </a:t>
            </a:r>
            <a:r>
              <a:rPr lang="sl-SI" sz="2200" b="1" dirty="0" smtClean="0">
                <a:solidFill>
                  <a:srgbClr val="FF0000"/>
                </a:solidFill>
                <a:latin typeface="Calibri" pitchFamily="34" charset="0"/>
              </a:rPr>
              <a:t>PRIPRAVI ZDRAV PRIGIRZEK.</a:t>
            </a:r>
            <a:endParaRPr lang="sl-SI" sz="2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1" name="~PP2048.WAV">
            <a:hlinkClick r:id="" action="ppaction://media"/>
          </p:cNvPr>
          <p:cNvPicPr>
            <a:picLocks noRot="1" noChangeAspect="1"/>
          </p:cNvPicPr>
          <p:nvPr>
            <a:wavAudioFile r:embed="rId2" name="~PP2048.WAV"/>
          </p:nvPr>
        </p:nvPicPr>
        <p:blipFill>
          <a:blip r:embed="rId8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17038599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 txBox="1">
            <a:spLocks/>
          </p:cNvSpPr>
          <p:nvPr/>
        </p:nvSpPr>
        <p:spPr>
          <a:xfrm>
            <a:off x="838200" y="1303582"/>
            <a:ext cx="5496449" cy="93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SPIJ MALO VODE.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1000345" y="3984217"/>
            <a:ext cx="5621215" cy="93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MINUTA ZA GIBANJE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133142" y="5344439"/>
            <a:ext cx="5705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hlinkClick r:id="rId4"/>
              </a:rPr>
              <a:t>https://www.youtube.com/watch?v=BScO14SLyrI</a:t>
            </a:r>
            <a:endParaRPr lang="sl-SI" b="1" dirty="0"/>
          </a:p>
        </p:txBody>
      </p:sp>
      <p:pic>
        <p:nvPicPr>
          <p:cNvPr id="8" name="Slika 7" descr="Drinking Water Stock Illustrations – 11,311 Drinking Water Stock ..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9232" y="910222"/>
            <a:ext cx="2784837" cy="181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 descr="Kids Exercising Exercises Workout | Teaching Resources"/>
          <p:cNvPicPr/>
          <p:nvPr/>
        </p:nvPicPr>
        <p:blipFill>
          <a:blip r:embed="rId6" cstate="print"/>
          <a:srcRect l="35939" r="39364" b="51200"/>
          <a:stretch>
            <a:fillRect/>
          </a:stretch>
        </p:blipFill>
        <p:spPr bwMode="auto">
          <a:xfrm>
            <a:off x="6935238" y="3624146"/>
            <a:ext cx="1762713" cy="27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1912.WAV">
            <a:hlinkClick r:id="" action="ppaction://media"/>
          </p:cNvPr>
          <p:cNvPicPr>
            <a:picLocks noRot="1" noChangeAspect="1"/>
          </p:cNvPicPr>
          <p:nvPr>
            <a:wavAudioFile r:embed="rId2" name="~PP1912.WAV"/>
          </p:nvPr>
        </p:nvPicPr>
        <p:blipFill>
          <a:blip r:embed="rId7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50275688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9870" y="184256"/>
            <a:ext cx="10515600" cy="700000"/>
          </a:xfrm>
        </p:spPr>
        <p:txBody>
          <a:bodyPr/>
          <a:lstStyle/>
          <a:p>
            <a:pPr algn="ctr"/>
            <a:r>
              <a:rPr lang="sl-SI" b="1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HIGIENA</a:t>
            </a:r>
            <a:endParaRPr lang="sl-SI" b="1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59" y="1644302"/>
            <a:ext cx="4241876" cy="2948499"/>
          </a:xfrm>
          <a:prstGeom prst="rect">
            <a:avLst/>
          </a:prstGeo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167074" y="1162744"/>
            <a:ext cx="5275383" cy="7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KAKO SKRBIMO ZA HIGIENO?</a:t>
            </a:r>
            <a:endParaRPr lang="sl-SI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5837628" y="1108812"/>
            <a:ext cx="5918479" cy="7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KATERE PRIPOMOČKE POTREBUJEMO?</a:t>
            </a:r>
            <a:endParaRPr lang="sl-SI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217" y="1671635"/>
            <a:ext cx="5363296" cy="2454221"/>
          </a:xfrm>
          <a:prstGeom prst="rect">
            <a:avLst/>
          </a:prstGeom>
        </p:spPr>
      </p:pic>
      <p:sp>
        <p:nvSpPr>
          <p:cNvPr id="9" name="Naslov 1"/>
          <p:cNvSpPr txBox="1">
            <a:spLocks/>
          </p:cNvSpPr>
          <p:nvPr/>
        </p:nvSpPr>
        <p:spPr>
          <a:xfrm>
            <a:off x="169817" y="4137353"/>
            <a:ext cx="11521440" cy="839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sl-SI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791" y="0"/>
            <a:ext cx="1440649" cy="991199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797" y="0"/>
            <a:ext cx="1378344" cy="979714"/>
          </a:xfrm>
          <a:prstGeom prst="rect">
            <a:avLst/>
          </a:prstGeom>
        </p:spPr>
      </p:pic>
      <p:sp>
        <p:nvSpPr>
          <p:cNvPr id="15" name="PoljeZBesedilom 14"/>
          <p:cNvSpPr txBox="1"/>
          <p:nvPr/>
        </p:nvSpPr>
        <p:spPr>
          <a:xfrm>
            <a:off x="1194453" y="4438186"/>
            <a:ext cx="662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FF0000"/>
                </a:solidFill>
                <a:latin typeface="Calibri" pitchFamily="34" charset="0"/>
              </a:rPr>
              <a:t>POSKUS: Kaj naredijo bakterije, ko se približa milo?</a:t>
            </a:r>
            <a:endParaRPr lang="sl-SI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1182030" y="4884235"/>
            <a:ext cx="10381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Calibri" pitchFamily="34" charset="0"/>
              </a:rPr>
              <a:t>POTREBUJEŠ: poper (bakterije), detergent za umivanje posode ali tekoče milo, krožnik in vodo.</a:t>
            </a:r>
          </a:p>
        </p:txBody>
      </p:sp>
      <p:sp>
        <p:nvSpPr>
          <p:cNvPr id="18" name="PoljeZBesedilom 17"/>
          <p:cNvSpPr txBox="1"/>
          <p:nvPr/>
        </p:nvSpPr>
        <p:spPr>
          <a:xfrm>
            <a:off x="1204332" y="5185319"/>
            <a:ext cx="10482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Calibri" pitchFamily="34" charset="0"/>
              </a:rPr>
              <a:t>POSTOPEK: V krožnik nalijemo 200 ml vode. Na vodo potresemo mleti poper. </a:t>
            </a:r>
          </a:p>
          <a:p>
            <a:r>
              <a:rPr lang="sl-SI" sz="2000" dirty="0" smtClean="0">
                <a:latin typeface="Calibri" pitchFamily="34" charset="0"/>
              </a:rPr>
              <a:t>                     Pomoči prst v vodo na sredini krožnika. Kaj se je zgodilo s poprom?</a:t>
            </a:r>
          </a:p>
          <a:p>
            <a:r>
              <a:rPr lang="sl-SI" sz="2000" dirty="0" smtClean="0">
                <a:latin typeface="Calibri" pitchFamily="34" charset="0"/>
              </a:rPr>
              <a:t>                     Konico prsta si namaži z detergentom za pomivanje posode. S prstom se dotakni  </a:t>
            </a:r>
          </a:p>
          <a:p>
            <a:r>
              <a:rPr lang="sl-SI" sz="2000" dirty="0" smtClean="0">
                <a:latin typeface="Calibri" pitchFamily="34" charset="0"/>
              </a:rPr>
              <a:t>                     površine vode v sredini krožnika in opazuj, kaj se zgodi. </a:t>
            </a:r>
            <a:endParaRPr lang="sl-SI" sz="2000" dirty="0">
              <a:latin typeface="Calibri" pitchFamily="34" charset="0"/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825190" y="6488668"/>
            <a:ext cx="10950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hlinkClick r:id="rId8"/>
              </a:rPr>
              <a:t>https://www.thesun.co.uk/tvandshowbiz/11173751/mcfly-tom-fletcher-coronavirus-experiment/</a:t>
            </a:r>
            <a:endParaRPr lang="sl-SI" b="1" dirty="0"/>
          </a:p>
        </p:txBody>
      </p:sp>
      <p:pic>
        <p:nvPicPr>
          <p:cNvPr id="21" name="~PP1038.WAV">
            <a:hlinkClick r:id="" action="ppaction://media"/>
          </p:cNvPr>
          <p:cNvPicPr>
            <a:picLocks noRot="1" noChangeAspect="1"/>
          </p:cNvPicPr>
          <p:nvPr>
            <a:wavAudioFile r:embed="rId2" name="~PP1038.WAV"/>
          </p:nvPr>
        </p:nvPicPr>
        <p:blipFill>
          <a:blip r:embed="rId9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7927320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rgbClr val="CEF3FE"/>
          </a:solidFill>
        </p:spPr>
        <p:txBody>
          <a:bodyPr/>
          <a:lstStyle/>
          <a:p>
            <a:pPr>
              <a:buNone/>
            </a:pP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>
              <a:buNone/>
            </a:pP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UMIVANJE ROK JE RES POMEMBNO. </a:t>
            </a:r>
            <a:r>
              <a:rPr lang="sl-SI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OGLEJ SI POSNETEK </a:t>
            </a:r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SPODNJI POVEZAVI IN PONOVI, KAKO SI PRAVILNO UMIJEMO ROKE. </a:t>
            </a:r>
          </a:p>
          <a:p>
            <a:pPr>
              <a:buNone/>
            </a:pPr>
            <a:r>
              <a:rPr lang="sl-SI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Naloga:</a:t>
            </a:r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OGLEDU SI ROKE TUDI ZARES DOBRO UMIJ. </a:t>
            </a:r>
          </a:p>
          <a:p>
            <a:pPr>
              <a:buNone/>
            </a:pP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304926" y="1872169"/>
            <a:ext cx="6006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hlinkClick r:id="rId4"/>
              </a:rPr>
              <a:t>https://www.youtube.com/watch?v=7JGNsH5uHGY</a:t>
            </a:r>
            <a:endParaRPr lang="sl-SI" b="1" dirty="0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-290125" y="4128747"/>
            <a:ext cx="12242639" cy="9788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/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POSKRBETI JE TREBA TUDI ZA USTNO HIGIENO.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OGLEJ SI POSNETEK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NA SPODNJI </a:t>
            </a:r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POVEZAVI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IN PONOVI, </a:t>
            </a:r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KAKO SI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PRAVILNO UMIJEMO </a:t>
            </a:r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ZOBE. </a:t>
            </a:r>
          </a:p>
          <a:p>
            <a:pPr marL="571500" indent="-571500"/>
            <a:r>
              <a:rPr lang="sl-SI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Naloga:</a:t>
            </a:r>
            <a:r>
              <a:rPr lang="sl-SI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MALICI </a:t>
            </a:r>
            <a:r>
              <a:rPr lang="sl-SI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  <a:r>
              <a:rPr lang="sl-SI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ZOBE </a:t>
            </a:r>
            <a:r>
              <a:rPr lang="sl-SI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TUDI ZARES UMIJ.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5182255" y="5196141"/>
            <a:ext cx="5742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hlinkClick r:id="rId5"/>
              </a:rPr>
              <a:t>https://www.youtube.com/watch?v=Or-x6EhAfSo</a:t>
            </a:r>
            <a:endParaRPr lang="sl-SI" b="1" dirty="0"/>
          </a:p>
        </p:txBody>
      </p:sp>
      <p:pic>
        <p:nvPicPr>
          <p:cNvPr id="7" name="Slika 6" descr="Fotografija osebe Timmy kids TV.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3419" b="3989"/>
          <a:stretch>
            <a:fillRect/>
          </a:stretch>
        </p:blipFill>
        <p:spPr bwMode="auto">
          <a:xfrm>
            <a:off x="7690485" y="955357"/>
            <a:ext cx="3234690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16,487 Tooth Brush Stock Vector Illustration And Royalty Free ..."/>
          <p:cNvPicPr/>
          <p:nvPr/>
        </p:nvPicPr>
        <p:blipFill>
          <a:blip r:embed="rId7" cstate="print"/>
          <a:srcRect l="2978" t="26962" r="2585" b="10049"/>
          <a:stretch>
            <a:fillRect/>
          </a:stretch>
        </p:blipFill>
        <p:spPr bwMode="auto">
          <a:xfrm>
            <a:off x="1167118" y="5097780"/>
            <a:ext cx="2593352" cy="162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2573.WAV">
            <a:hlinkClick r:id="" action="ppaction://media"/>
          </p:cNvPr>
          <p:cNvPicPr>
            <a:picLocks noRot="1" noChangeAspect="1"/>
          </p:cNvPicPr>
          <p:nvPr>
            <a:wavAudioFile r:embed="rId2" name="~PP2573.WAV"/>
          </p:nvPr>
        </p:nvPicPr>
        <p:blipFill>
          <a:blip r:embed="rId8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 txBox="1">
            <a:spLocks/>
          </p:cNvSpPr>
          <p:nvPr/>
        </p:nvSpPr>
        <p:spPr>
          <a:xfrm>
            <a:off x="838200" y="1303582"/>
            <a:ext cx="5496449" cy="93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SPIJ MALO VODE.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1000345" y="3984217"/>
            <a:ext cx="5621215" cy="93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MINUTA ZA GIBANJE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762951" y="5161548"/>
            <a:ext cx="6421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hlinkClick r:id="rId4"/>
              </a:rPr>
              <a:t>https://www.youtube.com/watch?v=nlu8tDNkf0E&amp;t=5s</a:t>
            </a:r>
            <a:endParaRPr lang="sl-SI" b="1" dirty="0"/>
          </a:p>
        </p:txBody>
      </p:sp>
      <p:pic>
        <p:nvPicPr>
          <p:cNvPr id="8" name="Slika 7" descr="Drinking Water Stock Illustrations – 11,311 Drinking Water Stock ..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8871" y="1066339"/>
            <a:ext cx="2784837" cy="181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 descr="Kids Exercising Exercises Workout | Teaching Resources"/>
          <p:cNvPicPr/>
          <p:nvPr/>
        </p:nvPicPr>
        <p:blipFill>
          <a:blip r:embed="rId6" cstate="print"/>
          <a:srcRect l="66307" r="6214" b="41609"/>
          <a:stretch>
            <a:fillRect/>
          </a:stretch>
        </p:blipFill>
        <p:spPr bwMode="auto">
          <a:xfrm>
            <a:off x="7415161" y="3318119"/>
            <a:ext cx="1940712" cy="301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3451.WAV">
            <a:hlinkClick r:id="" action="ppaction://media"/>
          </p:cNvPr>
          <p:cNvPicPr>
            <a:picLocks noRot="1" noChangeAspect="1"/>
          </p:cNvPicPr>
          <p:nvPr>
            <a:wavAudioFile r:embed="rId2" name="~PP3451.WAV"/>
          </p:nvPr>
        </p:nvPicPr>
        <p:blipFill>
          <a:blip r:embed="rId7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72262692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094" y="3566283"/>
            <a:ext cx="4450003" cy="295794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52" y="2579797"/>
            <a:ext cx="6854254" cy="4839905"/>
          </a:xfrm>
          <a:prstGeom prst="rect">
            <a:avLst/>
          </a:prstGeo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979870" y="184256"/>
            <a:ext cx="10515600" cy="7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POČITEK, SPROŠČANJE IN SPANJE</a:t>
            </a:r>
            <a:endParaRPr lang="sl-SI" b="1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318352" y="1125965"/>
            <a:ext cx="11598992" cy="1355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sl-SI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POMEMBNO JE, DA SE ZNAŠ SPROSTITI IN POČIVATI TUDI SAM – BREZ TELEFONA, TELEVIZIJE IN DRUGIH ELEKTRONSKIH NAPRAV. TELO POTREBUJE VELIKO SPANCA. ZJUTRAJ JE PRAV SUPER, KO SE ZBUDIMO SPOČITI.</a:t>
            </a:r>
          </a:p>
          <a:p>
            <a:pPr algn="just"/>
            <a:r>
              <a:rPr lang="sl-SI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Naloga: </a:t>
            </a:r>
            <a:r>
              <a:rPr lang="sl-SI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 POSLUŠANJU SPODNJE POVEZAVE SE LAHKO</a:t>
            </a:r>
            <a:r>
              <a:rPr lang="sl-SI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POSKUSIŠ SPROSTITI DOMA.</a:t>
            </a:r>
            <a:r>
              <a:rPr lang="sl-S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sl-S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POSNETEK LAHKO POSLUŠAŠ TUDI V POSTELJI PRED SPANJEM.</a:t>
            </a:r>
            <a:endParaRPr lang="sl-S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2966558" y="2413586"/>
            <a:ext cx="5836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hlinkClick r:id="rId6"/>
              </a:rPr>
              <a:t>https://www.youtube.com/watch?v=reOWb5V-2LI</a:t>
            </a:r>
            <a:endParaRPr lang="sl-SI" b="1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7560" y="0"/>
            <a:ext cx="1323002" cy="90910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27" y="0"/>
            <a:ext cx="1335459" cy="899209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 rot="20813891">
            <a:off x="8233360" y="3060044"/>
            <a:ext cx="1698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7030A0"/>
                </a:solidFill>
                <a:latin typeface="Calibri" pitchFamily="34" charset="0"/>
              </a:rPr>
              <a:t>SPROŠČANJE</a:t>
            </a:r>
            <a:endParaRPr lang="sl-SI" sz="20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 rot="2394945">
            <a:off x="-39228" y="4004405"/>
            <a:ext cx="1438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7030A0"/>
                </a:solidFill>
                <a:latin typeface="Calibri" pitchFamily="34" charset="0"/>
              </a:rPr>
              <a:t>POČIVANJE</a:t>
            </a:r>
            <a:endParaRPr lang="sl-SI" sz="20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3" name="PoljeZBesedilom 12"/>
          <p:cNvSpPr txBox="1"/>
          <p:nvPr/>
        </p:nvSpPr>
        <p:spPr>
          <a:xfrm rot="20684285">
            <a:off x="1988819" y="5817869"/>
            <a:ext cx="994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7030A0"/>
                </a:solidFill>
                <a:latin typeface="Calibri" pitchFamily="34" charset="0"/>
              </a:rPr>
              <a:t>SPANJE</a:t>
            </a:r>
            <a:endParaRPr lang="sl-SI" sz="20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15" name="~PP4010.WAV">
            <a:hlinkClick r:id="" action="ppaction://media"/>
          </p:cNvPr>
          <p:cNvPicPr>
            <a:picLocks noRot="1" noChangeAspect="1"/>
          </p:cNvPicPr>
          <p:nvPr>
            <a:wavAudioFile r:embed="rId2" name="~PP4010.WAV"/>
          </p:nvPr>
        </p:nvPicPr>
        <p:blipFill>
          <a:blip r:embed="rId9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7431495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 txBox="1">
            <a:spLocks/>
          </p:cNvSpPr>
          <p:nvPr/>
        </p:nvSpPr>
        <p:spPr>
          <a:xfrm>
            <a:off x="979870" y="184256"/>
            <a:ext cx="10515600" cy="7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TELOVADBA IN GIBANJE V NARAVI</a:t>
            </a:r>
            <a:endParaRPr lang="sl-SI" b="1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578" y="1717518"/>
            <a:ext cx="6374673" cy="4432962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655643" y="1058091"/>
            <a:ext cx="107483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KAKO RAD/A TELOVADIŠ  V HIŠI, V TELOVADNICI…? KAJ RAD/A POČNEŠ NA SVEŽEM ZRAKU V NARAVI (PLEZAŠ, SKAČEŠ</a:t>
            </a: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TEČEŠ, VISIŠ, LOVIŠ RAVNOTEŽJE …) KATERE </a:t>
            </a: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ŠPORTE IMAŠ </a:t>
            </a:r>
            <a:r>
              <a:rPr lang="sl-SI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RAD/A? </a:t>
            </a:r>
            <a:endParaRPr lang="sl-SI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47" y="0"/>
            <a:ext cx="1326755" cy="941202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883754" y="5980714"/>
            <a:ext cx="107483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Naloga:</a:t>
            </a:r>
            <a:r>
              <a:rPr lang="sl-SI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POJDI VEN IN SE DANES </a:t>
            </a:r>
            <a:r>
              <a:rPr lang="sl-SI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ČIM VEČ ČASA GIBAJ NA SVEŽEM ZRAKU</a:t>
            </a:r>
            <a:r>
              <a:rPr lang="sl-SI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ctr"/>
            <a:r>
              <a:rPr lang="sl-SI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SPROSTI SE, UŽIVAJ IN PREŽIVI ČUDOVIT DAN.</a:t>
            </a:r>
          </a:p>
        </p:txBody>
      </p:sp>
      <p:pic>
        <p:nvPicPr>
          <p:cNvPr id="10" name="~PP2979.WAV">
            <a:hlinkClick r:id="" action="ppaction://media"/>
          </p:cNvPr>
          <p:cNvPicPr>
            <a:picLocks noRot="1" noChangeAspect="1"/>
          </p:cNvPicPr>
          <p:nvPr>
            <a:wavAudioFile r:embed="rId2" name="~PP2979.WAV"/>
          </p:nvPr>
        </p:nvPicPr>
        <p:blipFill>
          <a:blip r:embed="rId6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81289369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9453" y="0"/>
            <a:ext cx="11403874" cy="6545766"/>
          </a:xfrm>
        </p:spPr>
        <p:txBody>
          <a:bodyPr>
            <a:noAutofit/>
          </a:bodyPr>
          <a:lstStyle/>
          <a:p>
            <a:pPr algn="ctr"/>
            <a:r>
              <a:rPr lang="sl-SI" sz="3600" b="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OBISK ZDRAVNIKA, ZOBOZDRAVNIKA</a:t>
            </a:r>
            <a:r>
              <a:rPr lang="sl-SI" sz="36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sz="3600" b="1" dirty="0" smtClean="0">
                <a:latin typeface="Calibri" pitchFamily="34" charset="0"/>
                <a:cs typeface="Calibri" pitchFamily="34" charset="0"/>
              </a:rPr>
            </a:br>
            <a:r>
              <a:rPr lang="sl-SI" sz="36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sz="3600" b="1" dirty="0" smtClean="0">
                <a:latin typeface="Calibri" pitchFamily="34" charset="0"/>
                <a:cs typeface="Calibri" pitchFamily="34" charset="0"/>
              </a:rPr>
            </a:br>
            <a:r>
              <a:rPr lang="sl-SI" sz="2400" b="1" dirty="0" smtClean="0">
                <a:latin typeface="Calibri" pitchFamily="34" charset="0"/>
                <a:cs typeface="Calibri" pitchFamily="34" charset="0"/>
              </a:rPr>
              <a:t>REDNO  MORAMO  OPRAVLJATI  PREGLEDE  PRI  ZDRAVNIKU  IN  ZOBOZDRAVNIKU.</a:t>
            </a:r>
            <a:br>
              <a:rPr lang="sl-SI" sz="2400" b="1" dirty="0" smtClean="0">
                <a:latin typeface="Calibri" pitchFamily="34" charset="0"/>
                <a:cs typeface="Calibri" pitchFamily="34" charset="0"/>
              </a:rPr>
            </a:br>
            <a:r>
              <a:rPr lang="sl-SI" sz="24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sz="2400" b="1" dirty="0" smtClean="0">
                <a:latin typeface="Calibri" pitchFamily="34" charset="0"/>
                <a:cs typeface="Calibri" pitchFamily="34" charset="0"/>
              </a:rPr>
            </a:br>
            <a:r>
              <a:rPr lang="sl-SI" sz="2400" dirty="0" smtClean="0">
                <a:latin typeface="Calibri" pitchFamily="34" charset="0"/>
                <a:cs typeface="Calibri" pitchFamily="34" charset="0"/>
              </a:rPr>
              <a:t>KLJUB TEMU, DA SE PRAVIL ZA ZDRAVO ŽIVLJENJE DRŽIMO, </a:t>
            </a:r>
            <a:br>
              <a:rPr lang="sl-SI" sz="2400" dirty="0" smtClean="0">
                <a:latin typeface="Calibri" pitchFamily="34" charset="0"/>
                <a:cs typeface="Calibri" pitchFamily="34" charset="0"/>
              </a:rPr>
            </a:br>
            <a:r>
              <a:rPr lang="sl-SI" sz="2400" dirty="0" smtClean="0">
                <a:latin typeface="Calibri" pitchFamily="34" charset="0"/>
                <a:cs typeface="Calibri" pitchFamily="34" charset="0"/>
              </a:rPr>
              <a:t>PA VČASIH LAHKO VSEENO ZBOLIMO. TAKRAT SE SLABO POČUTIMO.</a:t>
            </a:r>
            <a:br>
              <a:rPr lang="sl-SI" sz="2400" dirty="0" smtClean="0">
                <a:latin typeface="Calibri" pitchFamily="34" charset="0"/>
                <a:cs typeface="Calibri" pitchFamily="34" charset="0"/>
              </a:rPr>
            </a:br>
            <a:r>
              <a:rPr lang="sl-SI" sz="36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sz="3600" b="1" dirty="0" smtClean="0">
                <a:latin typeface="Calibri" pitchFamily="34" charset="0"/>
                <a:cs typeface="Calibri" pitchFamily="34" charset="0"/>
              </a:rPr>
            </a:br>
            <a:r>
              <a:rPr lang="sl-SI" sz="2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Naloga: VPRAŠAJ STARŠE, ZA KATERIMI OD NAŠTETIH BOLEZNI SI ŽE ZBOLEL/A</a:t>
            </a:r>
            <a:r>
              <a:rPr lang="sl-SI" sz="2200" dirty="0" smtClean="0">
                <a:latin typeface="Calibri" pitchFamily="34" charset="0"/>
                <a:cs typeface="Calibri" pitchFamily="34" charset="0"/>
              </a:rPr>
              <a:t>: </a:t>
            </a:r>
            <a:br>
              <a:rPr lang="sl-SI" sz="2200" dirty="0" smtClean="0">
                <a:latin typeface="Calibri" pitchFamily="34" charset="0"/>
                <a:cs typeface="Calibri" pitchFamily="34" charset="0"/>
              </a:rPr>
            </a:br>
            <a:r>
              <a:rPr lang="sl-SI" sz="2200" dirty="0" smtClean="0">
                <a:latin typeface="Calibri" pitchFamily="34" charset="0"/>
                <a:cs typeface="Calibri" pitchFamily="34" charset="0"/>
              </a:rPr>
              <a:t>ANGINA, NORICE, PREHLAD, GRIPA, ŠKRLATINKA, RDEČKE, PLJUČNICA. </a:t>
            </a:r>
            <a:br>
              <a:rPr lang="sl-SI" sz="2200" dirty="0" smtClean="0">
                <a:latin typeface="Calibri" pitchFamily="34" charset="0"/>
                <a:cs typeface="Calibri" pitchFamily="34" charset="0"/>
              </a:rPr>
            </a:br>
            <a:r>
              <a:rPr lang="sl-SI" sz="2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sz="2200" dirty="0" smtClean="0">
                <a:latin typeface="Calibri" pitchFamily="34" charset="0"/>
                <a:cs typeface="Calibri" pitchFamily="34" charset="0"/>
              </a:rPr>
            </a:br>
            <a:r>
              <a:rPr lang="sl-SI" sz="2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sz="2200" dirty="0" smtClean="0">
                <a:latin typeface="Calibri" pitchFamily="34" charset="0"/>
                <a:cs typeface="Calibri" pitchFamily="34" charset="0"/>
              </a:rPr>
            </a:br>
            <a:r>
              <a:rPr lang="sl-SI" sz="2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sz="2200" dirty="0" smtClean="0">
                <a:latin typeface="Calibri" pitchFamily="34" charset="0"/>
                <a:cs typeface="Calibri" pitchFamily="34" charset="0"/>
              </a:rPr>
            </a:br>
            <a:r>
              <a:rPr lang="sl-SI" sz="2200" dirty="0" smtClean="0">
                <a:latin typeface="Calibri" pitchFamily="34" charset="0"/>
                <a:cs typeface="Calibri" pitchFamily="34" charset="0"/>
              </a:rPr>
              <a:t>Trenutno najbolj aktualna virusna bolezen je COVID – 19. Zdravstveni strokovnjaki so za novo bolezen izbrali ime </a:t>
            </a:r>
            <a:r>
              <a:rPr lang="sl-SI" sz="2200" dirty="0" err="1" smtClean="0">
                <a:latin typeface="Calibri" pitchFamily="34" charset="0"/>
                <a:cs typeface="Calibri" pitchFamily="34" charset="0"/>
              </a:rPr>
              <a:t>Covid</a:t>
            </a:r>
            <a:r>
              <a:rPr lang="sl-SI" sz="2200" dirty="0" smtClean="0">
                <a:latin typeface="Calibri" pitchFamily="34" charset="0"/>
                <a:cs typeface="Calibri" pitchFamily="34" charset="0"/>
              </a:rPr>
              <a:t>-19: »</a:t>
            </a:r>
            <a:r>
              <a:rPr lang="sl-SI" sz="2200" b="1" dirty="0" err="1" smtClean="0">
                <a:latin typeface="Calibri" pitchFamily="34" charset="0"/>
                <a:cs typeface="Calibri" pitchFamily="34" charset="0"/>
              </a:rPr>
              <a:t>co</a:t>
            </a:r>
            <a:r>
              <a:rPr lang="sl-SI" sz="2200" dirty="0" smtClean="0">
                <a:latin typeface="Calibri" pitchFamily="34" charset="0"/>
                <a:cs typeface="Calibri" pitchFamily="34" charset="0"/>
              </a:rPr>
              <a:t>« za korona, »</a:t>
            </a:r>
            <a:r>
              <a:rPr lang="sl-SI" sz="2200" b="1" dirty="0" smtClean="0">
                <a:latin typeface="Calibri" pitchFamily="34" charset="0"/>
                <a:cs typeface="Calibri" pitchFamily="34" charset="0"/>
              </a:rPr>
              <a:t>vi</a:t>
            </a:r>
            <a:r>
              <a:rPr lang="sl-SI" sz="2200" dirty="0" smtClean="0">
                <a:latin typeface="Calibri" pitchFamily="34" charset="0"/>
                <a:cs typeface="Calibri" pitchFamily="34" charset="0"/>
              </a:rPr>
              <a:t>« za virus, »</a:t>
            </a:r>
            <a:r>
              <a:rPr lang="sl-SI" sz="2200" b="1" dirty="0" smtClean="0">
                <a:latin typeface="Calibri" pitchFamily="34" charset="0"/>
                <a:cs typeface="Calibri" pitchFamily="34" charset="0"/>
              </a:rPr>
              <a:t>d</a:t>
            </a:r>
            <a:r>
              <a:rPr lang="sl-SI" sz="2200" dirty="0" smtClean="0">
                <a:latin typeface="Calibri" pitchFamily="34" charset="0"/>
                <a:cs typeface="Calibri" pitchFamily="34" charset="0"/>
              </a:rPr>
              <a:t>« za </a:t>
            </a:r>
            <a:r>
              <a:rPr lang="sl-SI" sz="2200" dirty="0" err="1" smtClean="0">
                <a:latin typeface="Calibri" pitchFamily="34" charset="0"/>
                <a:cs typeface="Calibri" pitchFamily="34" charset="0"/>
              </a:rPr>
              <a:t>desease</a:t>
            </a:r>
            <a:r>
              <a:rPr lang="sl-SI" sz="2200" dirty="0" smtClean="0">
                <a:latin typeface="Calibri" pitchFamily="34" charset="0"/>
                <a:cs typeface="Calibri" pitchFamily="34" charset="0"/>
              </a:rPr>
              <a:t>, kar v angleščini pomeni bolezen, </a:t>
            </a:r>
            <a:r>
              <a:rPr lang="sl-SI" sz="2200" b="1" dirty="0" smtClean="0">
                <a:latin typeface="Calibri" pitchFamily="34" charset="0"/>
                <a:cs typeface="Calibri" pitchFamily="34" charset="0"/>
              </a:rPr>
              <a:t>19</a:t>
            </a:r>
            <a:r>
              <a:rPr lang="sl-SI" sz="2200" dirty="0" smtClean="0">
                <a:latin typeface="Calibri" pitchFamily="34" charset="0"/>
                <a:cs typeface="Calibri" pitchFamily="34" charset="0"/>
              </a:rPr>
              <a:t> pa zato, ker se je bolezen pojavila leta 2019. </a:t>
            </a:r>
            <a:r>
              <a:rPr lang="sl-SI" sz="36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l-SI" sz="3600" b="1" dirty="0" smtClean="0">
                <a:latin typeface="Calibri" pitchFamily="34" charset="0"/>
                <a:cs typeface="Calibri" pitchFamily="34" charset="0"/>
              </a:rPr>
            </a:br>
            <a:endParaRPr lang="sl-SI" sz="36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76" y="0"/>
            <a:ext cx="1348495" cy="899446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841" y="0"/>
            <a:ext cx="1376953" cy="940526"/>
          </a:xfrm>
          <a:prstGeom prst="rect">
            <a:avLst/>
          </a:prstGeom>
        </p:spPr>
      </p:pic>
      <p:pic>
        <p:nvPicPr>
          <p:cNvPr id="3074" name="Picture 2" descr="Coronavirus Covid -19 Design - Download Free Vectors, Clipart ..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08258">
            <a:off x="1302617" y="5585483"/>
            <a:ext cx="1701607" cy="1135177"/>
          </a:xfrm>
          <a:prstGeom prst="rect">
            <a:avLst/>
          </a:prstGeom>
          <a:noFill/>
        </p:spPr>
      </p:pic>
      <p:pic>
        <p:nvPicPr>
          <p:cNvPr id="16" name="Slika 15" descr="Download Free Education &amp; Science PNG transparent background image ..."/>
          <p:cNvPicPr/>
          <p:nvPr/>
        </p:nvPicPr>
        <p:blipFill>
          <a:blip r:embed="rId7" cstate="print"/>
          <a:srcRect l="10300" t="8191" r="10968" b="8795"/>
          <a:stretch>
            <a:fillRect/>
          </a:stretch>
        </p:blipFill>
        <p:spPr bwMode="auto">
          <a:xfrm rot="740953">
            <a:off x="9391031" y="5491624"/>
            <a:ext cx="1336442" cy="123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~PP1703.WAV">
            <a:hlinkClick r:id="" action="ppaction://media"/>
          </p:cNvPr>
          <p:cNvPicPr>
            <a:picLocks noRot="1" noChangeAspect="1"/>
          </p:cNvPicPr>
          <p:nvPr>
            <a:wavAudioFile r:embed="rId2" name="~PP1703.WAV"/>
          </p:nvPr>
        </p:nvPicPr>
        <p:blipFill>
          <a:blip r:embed="rId8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617136" y="2582226"/>
            <a:ext cx="5496449" cy="931112"/>
          </a:xfrm>
        </p:spPr>
        <p:txBody>
          <a:bodyPr/>
          <a:lstStyle/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SPIJ MALO VODE.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1000345" y="4638395"/>
            <a:ext cx="5621215" cy="93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MINUTA ZA GIBANJE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1000345" y="5603664"/>
            <a:ext cx="5870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hlinkClick r:id="rId4"/>
              </a:rPr>
              <a:t>https://www.youtube.com/watch?v=7MXa8LS3yZY</a:t>
            </a:r>
            <a:endParaRPr lang="sl-SI" b="1" dirty="0"/>
          </a:p>
        </p:txBody>
      </p:sp>
      <p:sp>
        <p:nvSpPr>
          <p:cNvPr id="12" name="Naslov 1"/>
          <p:cNvSpPr txBox="1">
            <a:spLocks/>
          </p:cNvSpPr>
          <p:nvPr/>
        </p:nvSpPr>
        <p:spPr>
          <a:xfrm>
            <a:off x="847305" y="623030"/>
            <a:ext cx="5496449" cy="93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PREZRAČI PROSTOR.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Slika 10" descr="Drinking Water Stock Illustrations – 11,311 Drinking Water Stock ..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8939" y="2382183"/>
            <a:ext cx="2784837" cy="181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Slika 15" descr="Kids Exercising Exercises Workout | Teaching Resources"/>
          <p:cNvPicPr/>
          <p:nvPr/>
        </p:nvPicPr>
        <p:blipFill>
          <a:blip r:embed="rId6" cstate="print"/>
          <a:srcRect l="38604" t="48800" r="37912"/>
          <a:stretch>
            <a:fillRect/>
          </a:stretch>
        </p:blipFill>
        <p:spPr bwMode="auto">
          <a:xfrm>
            <a:off x="7538223" y="4348976"/>
            <a:ext cx="1527718" cy="225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Open window clipart 3 » Clipart Sta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3711" y="170482"/>
            <a:ext cx="3025928" cy="2037459"/>
          </a:xfrm>
          <a:prstGeom prst="rect">
            <a:avLst/>
          </a:prstGeom>
          <a:noFill/>
        </p:spPr>
      </p:pic>
      <p:pic>
        <p:nvPicPr>
          <p:cNvPr id="21" name="~PP3753.WAV">
            <a:hlinkClick r:id="" action="ppaction://media"/>
          </p:cNvPr>
          <p:cNvPicPr>
            <a:picLocks noRot="1" noChangeAspect="1"/>
          </p:cNvPicPr>
          <p:nvPr>
            <a:wavAudioFile r:embed="rId2" name="~PP3753.WAV"/>
          </p:nvPr>
        </p:nvPicPr>
        <p:blipFill>
          <a:blip r:embed="rId8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2034525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398494" y="418390"/>
            <a:ext cx="8875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u="sng" dirty="0" smtClean="0">
                <a:latin typeface="Calibri" pitchFamily="34" charset="0"/>
                <a:cs typeface="Calibri" pitchFamily="34" charset="0"/>
              </a:rPr>
              <a:t>Če te zanima več, si lahko ogledaš spodnje povezave (ni obvezno).</a:t>
            </a:r>
            <a:endParaRPr lang="sl-SI" sz="2400" b="1" u="sng" dirty="0"/>
          </a:p>
        </p:txBody>
      </p:sp>
      <p:sp>
        <p:nvSpPr>
          <p:cNvPr id="3" name="Pravokotnik 2"/>
          <p:cNvSpPr/>
          <p:nvPr/>
        </p:nvSpPr>
        <p:spPr>
          <a:xfrm>
            <a:off x="525670" y="1052643"/>
            <a:ext cx="2878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b="1" dirty="0" smtClean="0">
                <a:latin typeface="Calibri" pitchFamily="34" charset="0"/>
                <a:cs typeface="Calibri" pitchFamily="34" charset="0"/>
              </a:rPr>
              <a:t>- Zgodba o </a:t>
            </a:r>
            <a:r>
              <a:rPr lang="sl-SI" sz="2000" b="1" dirty="0" err="1" smtClean="0">
                <a:latin typeface="Calibri" pitchFamily="34" charset="0"/>
                <a:cs typeface="Calibri" pitchFamily="34" charset="0"/>
              </a:rPr>
              <a:t>koronavirusu</a:t>
            </a:r>
            <a:r>
              <a:rPr lang="sl-SI" sz="2000" b="1" dirty="0" smtClean="0">
                <a:latin typeface="Calibri" pitchFamily="34" charset="0"/>
                <a:cs typeface="Calibri" pitchFamily="34" charset="0"/>
              </a:rPr>
              <a:t>: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523963" y="1602557"/>
            <a:ext cx="43000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b="1" dirty="0" smtClean="0"/>
              <a:t>- </a:t>
            </a:r>
            <a:r>
              <a:rPr lang="sl-SI" sz="2000" b="1" dirty="0" smtClean="0">
                <a:latin typeface="Calibri" pitchFamily="34" charset="0"/>
                <a:cs typeface="Calibri" pitchFamily="34" charset="0"/>
              </a:rPr>
              <a:t>Razlika med gripo in </a:t>
            </a:r>
            <a:r>
              <a:rPr lang="sl-SI" sz="2000" b="1" dirty="0" err="1" smtClean="0">
                <a:latin typeface="Calibri" pitchFamily="34" charset="0"/>
                <a:cs typeface="Calibri" pitchFamily="34" charset="0"/>
              </a:rPr>
              <a:t>koronavirusom</a:t>
            </a:r>
            <a:r>
              <a:rPr lang="sl-SI" sz="2000" b="1" dirty="0" smtClean="0">
                <a:latin typeface="Calibri" pitchFamily="34" charset="0"/>
                <a:cs typeface="Calibri" pitchFamily="34" charset="0"/>
              </a:rPr>
              <a:t>: </a:t>
            </a:r>
            <a:endParaRPr lang="sl-SI" sz="2000" b="1" dirty="0"/>
          </a:p>
        </p:txBody>
      </p:sp>
      <p:sp>
        <p:nvSpPr>
          <p:cNvPr id="6" name="Pravokotnik 5"/>
          <p:cNvSpPr/>
          <p:nvPr/>
        </p:nvSpPr>
        <p:spPr>
          <a:xfrm>
            <a:off x="4707930" y="1598349"/>
            <a:ext cx="5856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hlinkClick r:id="rId3"/>
              </a:rPr>
              <a:t>https://www.youtube.com/watch?v=HVK2i28wBsA</a:t>
            </a:r>
            <a:endParaRPr lang="sl-SI" b="1" dirty="0"/>
          </a:p>
        </p:txBody>
      </p:sp>
      <p:sp>
        <p:nvSpPr>
          <p:cNvPr id="7" name="Pravokotnik 6"/>
          <p:cNvSpPr/>
          <p:nvPr/>
        </p:nvSpPr>
        <p:spPr>
          <a:xfrm>
            <a:off x="508458" y="2181889"/>
            <a:ext cx="1584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b="1" dirty="0" smtClean="0"/>
              <a:t>- </a:t>
            </a:r>
            <a:r>
              <a:rPr lang="sl-SI" sz="2000" b="1" dirty="0" smtClean="0">
                <a:latin typeface="Calibri" pitchFamily="34" charset="0"/>
                <a:cs typeface="Calibri" pitchFamily="34" charset="0"/>
              </a:rPr>
              <a:t>Karantena: </a:t>
            </a:r>
            <a:endParaRPr lang="sl-SI" sz="2000" b="1" dirty="0"/>
          </a:p>
        </p:txBody>
      </p:sp>
      <p:sp>
        <p:nvSpPr>
          <p:cNvPr id="8" name="Pravokotnik 7"/>
          <p:cNvSpPr/>
          <p:nvPr/>
        </p:nvSpPr>
        <p:spPr>
          <a:xfrm>
            <a:off x="1977144" y="2180508"/>
            <a:ext cx="5811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hlinkClick r:id="rId4"/>
              </a:rPr>
              <a:t>https://www.youtube.com/watch?v=-BOs8ryGPu0</a:t>
            </a:r>
            <a:endParaRPr lang="sl-SI" b="1" dirty="0"/>
          </a:p>
        </p:txBody>
      </p:sp>
      <p:sp>
        <p:nvSpPr>
          <p:cNvPr id="9" name="Pravokotnik 8"/>
          <p:cNvSpPr/>
          <p:nvPr/>
        </p:nvSpPr>
        <p:spPr>
          <a:xfrm>
            <a:off x="572866" y="3126158"/>
            <a:ext cx="4900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/>
              <a:t>- </a:t>
            </a:r>
            <a:r>
              <a:rPr lang="sl-SI" sz="2000" b="1" dirty="0" smtClean="0">
                <a:latin typeface="Calibri" pitchFamily="34" charset="0"/>
                <a:cs typeface="Calibri" pitchFamily="34" charset="0"/>
              </a:rPr>
              <a:t>Lutkovni film: Čiste roke za zdrave otroke:</a:t>
            </a:r>
            <a:endParaRPr lang="sl-SI" sz="2000" b="1" dirty="0"/>
          </a:p>
        </p:txBody>
      </p:sp>
      <p:sp>
        <p:nvSpPr>
          <p:cNvPr id="10" name="Pravokotnik 9"/>
          <p:cNvSpPr/>
          <p:nvPr/>
        </p:nvSpPr>
        <p:spPr>
          <a:xfrm>
            <a:off x="5261164" y="3145258"/>
            <a:ext cx="5761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hlinkClick r:id="rId5"/>
              </a:rPr>
              <a:t>https://www.youtube.com/watch?v=nMIyiIVqqUE</a:t>
            </a:r>
            <a:endParaRPr lang="sl-SI" b="1" dirty="0"/>
          </a:p>
        </p:txBody>
      </p:sp>
      <p:sp>
        <p:nvSpPr>
          <p:cNvPr id="11" name="Pravokotnik 10"/>
          <p:cNvSpPr/>
          <p:nvPr/>
        </p:nvSpPr>
        <p:spPr>
          <a:xfrm>
            <a:off x="3208900" y="1047544"/>
            <a:ext cx="5751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hlinkClick r:id="rId6"/>
              </a:rPr>
              <a:t>https://www.youtube.com/watch?v=_oilcRghRa0</a:t>
            </a:r>
            <a:endParaRPr lang="sl-SI" b="1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860612" y="5150224"/>
            <a:ext cx="6979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pic>
        <p:nvPicPr>
          <p:cNvPr id="33796" name="Picture 4" descr="Čiste roke za zdrave otroke - lutkovni film - YouTub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16024" y="3575321"/>
            <a:ext cx="2632230" cy="1974173"/>
          </a:xfrm>
          <a:prstGeom prst="rect">
            <a:avLst/>
          </a:prstGeom>
          <a:noFill/>
        </p:spPr>
      </p:pic>
      <p:pic>
        <p:nvPicPr>
          <p:cNvPr id="18" name="~PP596.WAV">
            <a:hlinkClick r:id="" action="ppaction://media"/>
          </p:cNvPr>
          <p:cNvPicPr>
            <a:picLocks noRot="1" noChangeAspect="1"/>
          </p:cNvPicPr>
          <p:nvPr>
            <a:wavAudioFile r:embed="rId1" name="~PP596.WAV"/>
          </p:nvPr>
        </p:nvPicPr>
        <p:blipFill>
          <a:blip r:embed="rId8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720893" y="446706"/>
            <a:ext cx="531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u="sng" dirty="0" smtClean="0">
                <a:latin typeface="Calibri" pitchFamily="34" charset="0"/>
              </a:rPr>
              <a:t>Lahko ustvarjaš tudi med počitnicami:</a:t>
            </a:r>
          </a:p>
        </p:txBody>
      </p:sp>
      <p:pic>
        <p:nvPicPr>
          <p:cNvPr id="3" name="Picture 2" descr="Da die 3. Klässler derzeit das Thema mein Körper behandeln basteln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634" y="1043219"/>
            <a:ext cx="2762250" cy="2803951"/>
          </a:xfrm>
          <a:prstGeom prst="rect">
            <a:avLst/>
          </a:prstGeom>
          <a:noFill/>
        </p:spPr>
      </p:pic>
      <p:pic>
        <p:nvPicPr>
          <p:cNvPr id="34818" name="Picture 2" descr="https://scontent-vie1-1.xx.fbcdn.net/v/t1.0-9/72855799_946422402383859_6850473717588295680_n.jpg?_nc_cat=104&amp;_nc_sid=730e14&amp;_nc_ohc=UZH3Q068EUUAX9FDg45&amp;_nc_ht=scontent-vie1-1.xx&amp;oh=4f995ea571a54de1c2fe95fa9ec036e9&amp;oe=5EC489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5545" y="1035732"/>
            <a:ext cx="2386904" cy="2796450"/>
          </a:xfrm>
          <a:prstGeom prst="rect">
            <a:avLst/>
          </a:prstGeom>
          <a:noFill/>
        </p:spPr>
      </p:pic>
      <p:pic>
        <p:nvPicPr>
          <p:cNvPr id="34820" name="Picture 4" descr="https://scontent-vie1-1.xx.fbcdn.net/v/t1.0-9/73000190_946422589050507_6300008010030776320_n.jpg?_nc_cat=111&amp;_nc_sid=730e14&amp;_nc_ohc=D7l2PPFXS7YAX9G8MkV&amp;_nc_ht=scontent-vie1-1.xx&amp;oh=742ee7a0021aedb98728afd6ffb04cce&amp;oe=5EC2DA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7528" y="1041207"/>
            <a:ext cx="2108122" cy="2810830"/>
          </a:xfrm>
          <a:prstGeom prst="rect">
            <a:avLst/>
          </a:prstGeom>
          <a:noFill/>
        </p:spPr>
      </p:pic>
      <p:pic>
        <p:nvPicPr>
          <p:cNvPr id="6" name="Slika 5" descr="https://scontent-vie1-1.xx.fbcdn.net/v/t1.0-9/72739897_946422612383838_5939014862045708288_n.jpg?_nc_cat=102&amp;_nc_sid=730e14&amp;_nc_ohc=0kRS66RvaZkAX-_Jswb&amp;_nc_ht=scontent-vie1-1.xx&amp;oh=33ec5d953019ab0633f951d3e6e04480&amp;oe=5EC5436D"/>
          <p:cNvPicPr/>
          <p:nvPr/>
        </p:nvPicPr>
        <p:blipFill>
          <a:blip r:embed="rId6" cstate="print"/>
          <a:srcRect t="8960" b="15772"/>
          <a:stretch>
            <a:fillRect/>
          </a:stretch>
        </p:blipFill>
        <p:spPr bwMode="auto">
          <a:xfrm>
            <a:off x="9207352" y="1006382"/>
            <a:ext cx="2267253" cy="284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 descr="https://scontent-vie1-1.xx.fbcdn.net/v/t1.0-9/73128870_946422435717189_2052089967634546688_n.jpg?_nc_cat=101&amp;_nc_sid=730e14&amp;_nc_ohc=ijps5TTS2gAAX8AzTbJ&amp;_nc_ht=scontent-vie1-1.xx&amp;oh=acdcd8f1b7806d8e82b7a277cab34901&amp;oe=5EC36B62"/>
          <p:cNvPicPr/>
          <p:nvPr/>
        </p:nvPicPr>
        <p:blipFill>
          <a:blip r:embed="rId7" cstate="print"/>
          <a:srcRect l="25372" t="21556" b="9222"/>
          <a:stretch>
            <a:fillRect/>
          </a:stretch>
        </p:blipFill>
        <p:spPr bwMode="auto">
          <a:xfrm>
            <a:off x="2236702" y="4490406"/>
            <a:ext cx="1786147" cy="236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 descr="The human body💪 (With images) | Crafts for kids"/>
          <p:cNvPicPr/>
          <p:nvPr/>
        </p:nvPicPr>
        <p:blipFill>
          <a:blip r:embed="rId8" cstate="print"/>
          <a:srcRect t="4042" r="2633" b="22605"/>
          <a:stretch>
            <a:fillRect/>
          </a:stretch>
        </p:blipFill>
        <p:spPr bwMode="auto">
          <a:xfrm>
            <a:off x="6189447" y="4438185"/>
            <a:ext cx="1939792" cy="241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jeZBesedilom 8"/>
          <p:cNvSpPr txBox="1"/>
          <p:nvPr/>
        </p:nvSpPr>
        <p:spPr>
          <a:xfrm>
            <a:off x="903249" y="3847171"/>
            <a:ext cx="110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PLJUČA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3557240" y="3821151"/>
            <a:ext cx="2364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mtClean="0"/>
              <a:t>DELOVANJE </a:t>
            </a:r>
            <a:r>
              <a:rPr lang="sl-SI" smtClean="0"/>
              <a:t> DLANI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6779941" y="3810001"/>
            <a:ext cx="165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OKOSTNJAK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9787054" y="3832303"/>
            <a:ext cx="110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LEDVICE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4356409" y="5304262"/>
            <a:ext cx="1330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NOTRANJI    </a:t>
            </a:r>
          </a:p>
          <a:p>
            <a:r>
              <a:rPr lang="sl-SI" dirty="0" smtClean="0"/>
              <a:t>  ORGANI</a:t>
            </a:r>
            <a:endParaRPr lang="sl-SI" dirty="0"/>
          </a:p>
        </p:txBody>
      </p:sp>
      <p:pic>
        <p:nvPicPr>
          <p:cNvPr id="15" name="~PP2489.WAV">
            <a:hlinkClick r:id="" action="ppaction://media"/>
          </p:cNvPr>
          <p:cNvPicPr>
            <a:picLocks noRot="1" noChangeAspect="1"/>
          </p:cNvPicPr>
          <p:nvPr>
            <a:wavAudioFile r:embed="rId1" name="~PP2489.WAV"/>
          </p:nvPr>
        </p:nvPicPr>
        <p:blipFill>
          <a:blip r:embed="rId9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0540" y="4267200"/>
            <a:ext cx="10826727" cy="1797424"/>
          </a:xfrm>
        </p:spPr>
        <p:txBody>
          <a:bodyPr>
            <a:noAutofit/>
          </a:bodyPr>
          <a:lstStyle/>
          <a:p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 PREŽIVLJANJU NARAVOSLOVNEGA DNE, MI LAHKO POŠLJEŠ KAKŠNO FOTOGRAFIJO. </a:t>
            </a:r>
            <a:b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OSTANITE ZDRAVI.</a:t>
            </a:r>
            <a:b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                                   </a:t>
            </a:r>
            <a:r>
              <a:rPr lang="sl-SI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učiteljica Mateja</a:t>
            </a:r>
            <a:endParaRPr lang="sl-S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624" y="1927537"/>
            <a:ext cx="3445080" cy="2013219"/>
          </a:xfrm>
          <a:prstGeom prst="rect">
            <a:avLst/>
          </a:prstGeom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700873" y="722811"/>
            <a:ext cx="10974453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Tako, prišel/prišla si do konca. Upam, da si uspešno opravil/a vse naloge. </a:t>
            </a: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" name="~PP377.WAV">
            <a:hlinkClick r:id="" action="ppaction://media"/>
          </p:cNvPr>
          <p:cNvPicPr>
            <a:picLocks noRot="1" noChangeAspect="1"/>
          </p:cNvPicPr>
          <p:nvPr>
            <a:wavAudioFile r:embed="rId1" name="~PP377.WAV"/>
          </p:nvPr>
        </p:nvPicPr>
        <p:blipFill>
          <a:blip r:embed="rId4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054058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Body system clipart 6 » Clipart Station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578759" y="2834641"/>
            <a:ext cx="11121717" cy="34488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56755"/>
            <a:ext cx="10515600" cy="1031965"/>
          </a:xfrm>
        </p:spPr>
        <p:txBody>
          <a:bodyPr/>
          <a:lstStyle/>
          <a:p>
            <a:pPr algn="ctr"/>
            <a:r>
              <a:rPr lang="sl-SI" b="1" spc="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ČLOVEŠKO TELO</a:t>
            </a:r>
            <a:endParaRPr lang="sl-SI" b="1" spc="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25137" y="1406198"/>
            <a:ext cx="10515600" cy="12837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SESTAVLJENO JE IZ </a:t>
            </a:r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KOŽE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KOSTI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MIŠIC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NOTRANJIH ORGANOV</a:t>
            </a: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. VSAK NOTRANJI ORGAN V TELESU IMA SVOJO NALOGO IN SKRBI, DA TELO DELUJE PRAVILNO. </a:t>
            </a:r>
          </a:p>
          <a:p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endParaRPr lang="sl-SI" dirty="0" smtClean="0"/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8" name="~PP2920.WAV">
            <a:hlinkClick r:id="" action="ppaction://media"/>
          </p:cNvPr>
          <p:cNvPicPr>
            <a:picLocks noRot="1" noChangeAspect="1"/>
          </p:cNvPicPr>
          <p:nvPr>
            <a:wavAudioFile r:embed="rId2" name="~PP2920.WAV"/>
          </p:nvPr>
        </p:nvPicPr>
        <p:blipFill>
          <a:blip r:embed="rId5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86088847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2741" y="247780"/>
            <a:ext cx="11823667" cy="809251"/>
          </a:xfrm>
        </p:spPr>
        <p:txBody>
          <a:bodyPr>
            <a:normAutofit/>
          </a:bodyPr>
          <a:lstStyle/>
          <a:p>
            <a:pPr algn="ctr"/>
            <a:r>
              <a:rPr lang="sl-SI" b="1" spc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POIMENUJ DELE OBRAZA</a:t>
            </a:r>
            <a:endParaRPr lang="sl-SI" b="1" spc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895" y="1495584"/>
            <a:ext cx="8612257" cy="4775427"/>
          </a:xfrm>
        </p:spPr>
      </p:pic>
      <p:sp>
        <p:nvSpPr>
          <p:cNvPr id="5" name="Zaobljeni pravokotnik 4"/>
          <p:cNvSpPr/>
          <p:nvPr/>
        </p:nvSpPr>
        <p:spPr>
          <a:xfrm>
            <a:off x="8399930" y="1174376"/>
            <a:ext cx="2707341" cy="6424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" name="Zaobljeni pravokotnik 5"/>
          <p:cNvSpPr/>
          <p:nvPr/>
        </p:nvSpPr>
        <p:spPr>
          <a:xfrm>
            <a:off x="8666045" y="2931458"/>
            <a:ext cx="2707341" cy="6424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Zaobljeni pravokotnik 6"/>
          <p:cNvSpPr/>
          <p:nvPr/>
        </p:nvSpPr>
        <p:spPr>
          <a:xfrm>
            <a:off x="8666045" y="4233001"/>
            <a:ext cx="2707341" cy="6424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Zaobljeni pravokotnik 7"/>
          <p:cNvSpPr/>
          <p:nvPr/>
        </p:nvSpPr>
        <p:spPr>
          <a:xfrm>
            <a:off x="8399930" y="5102578"/>
            <a:ext cx="2707341" cy="6424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Zaobljeni pravokotnik 8"/>
          <p:cNvSpPr/>
          <p:nvPr/>
        </p:nvSpPr>
        <p:spPr>
          <a:xfrm>
            <a:off x="490233" y="1949144"/>
            <a:ext cx="2707341" cy="6424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Zaobljeni pravokotnik 9"/>
          <p:cNvSpPr/>
          <p:nvPr/>
        </p:nvSpPr>
        <p:spPr>
          <a:xfrm>
            <a:off x="340661" y="2752165"/>
            <a:ext cx="2070847" cy="6351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>
            <a:off x="950259" y="4029775"/>
            <a:ext cx="1927412" cy="6424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Zaobljeni pravokotnik 11"/>
          <p:cNvSpPr/>
          <p:nvPr/>
        </p:nvSpPr>
        <p:spPr>
          <a:xfrm>
            <a:off x="134471" y="4986176"/>
            <a:ext cx="2626659" cy="6424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/>
          <p:cNvSpPr/>
          <p:nvPr/>
        </p:nvSpPr>
        <p:spPr>
          <a:xfrm>
            <a:off x="8516470" y="1310918"/>
            <a:ext cx="251011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ČELO</a:t>
            </a:r>
            <a:endParaRPr lang="sl-SI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ravokotnik 13"/>
          <p:cNvSpPr/>
          <p:nvPr/>
        </p:nvSpPr>
        <p:spPr>
          <a:xfrm>
            <a:off x="8764656" y="3083389"/>
            <a:ext cx="251011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OKO</a:t>
            </a:r>
            <a:endParaRPr lang="sl-SI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Pravokotnik 14"/>
          <p:cNvSpPr/>
          <p:nvPr/>
        </p:nvSpPr>
        <p:spPr>
          <a:xfrm>
            <a:off x="8764656" y="4384932"/>
            <a:ext cx="251011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LICE</a:t>
            </a:r>
            <a:endParaRPr lang="sl-SI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ravokotnik 15"/>
          <p:cNvSpPr/>
          <p:nvPr/>
        </p:nvSpPr>
        <p:spPr>
          <a:xfrm>
            <a:off x="8516470" y="5254509"/>
            <a:ext cx="251011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BRADA</a:t>
            </a:r>
            <a:endParaRPr lang="sl-SI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ravokotnik 16"/>
          <p:cNvSpPr/>
          <p:nvPr/>
        </p:nvSpPr>
        <p:spPr>
          <a:xfrm>
            <a:off x="588844" y="2083730"/>
            <a:ext cx="251011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OBRV</a:t>
            </a:r>
            <a:endParaRPr lang="sl-SI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192741" y="5133047"/>
            <a:ext cx="251011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USTA</a:t>
            </a:r>
            <a:endParaRPr lang="sl-SI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Pravokotnik 18"/>
          <p:cNvSpPr/>
          <p:nvPr/>
        </p:nvSpPr>
        <p:spPr>
          <a:xfrm>
            <a:off x="1093694" y="4181706"/>
            <a:ext cx="166743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NOS</a:t>
            </a:r>
            <a:endParaRPr lang="sl-SI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Pravokotnik 19"/>
          <p:cNvSpPr/>
          <p:nvPr/>
        </p:nvSpPr>
        <p:spPr>
          <a:xfrm>
            <a:off x="560537" y="2931458"/>
            <a:ext cx="161647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UHO</a:t>
            </a:r>
            <a:endParaRPr lang="sl-SI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~PP644.WAV">
            <a:hlinkClick r:id="" action="ppaction://media"/>
          </p:cNvPr>
          <p:cNvPicPr>
            <a:picLocks noRot="1" noChangeAspect="1"/>
          </p:cNvPicPr>
          <p:nvPr>
            <a:wavAudioFile r:embed="rId2" name="~PP644.WAV"/>
          </p:nvPr>
        </p:nvPicPr>
        <p:blipFill>
          <a:blip r:embed="rId5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9446559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9251"/>
          </a:xfrm>
        </p:spPr>
        <p:txBody>
          <a:bodyPr>
            <a:normAutofit/>
          </a:bodyPr>
          <a:lstStyle/>
          <a:p>
            <a:pPr algn="ctr"/>
            <a:r>
              <a:rPr lang="sl-SI" b="1" spc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POIMENUJ DELE TELESA</a:t>
            </a:r>
            <a:endParaRPr lang="sl-SI" b="1" spc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292" y="1268865"/>
            <a:ext cx="9218893" cy="5589135"/>
          </a:xfrm>
        </p:spPr>
      </p:pic>
      <p:cxnSp>
        <p:nvCxnSpPr>
          <p:cNvPr id="7" name="Raven puščični povezovalnik 6"/>
          <p:cNvCxnSpPr/>
          <p:nvPr/>
        </p:nvCxnSpPr>
        <p:spPr>
          <a:xfrm flipH="1">
            <a:off x="3570515" y="1828800"/>
            <a:ext cx="1219200" cy="338763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 flipH="1">
            <a:off x="3082834" y="2412274"/>
            <a:ext cx="1802675" cy="22642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/>
          <p:nvPr/>
        </p:nvCxnSpPr>
        <p:spPr>
          <a:xfrm flipH="1">
            <a:off x="3566160" y="2987040"/>
            <a:ext cx="1197429" cy="3335383"/>
          </a:xfrm>
          <a:prstGeom prst="straightConnector1">
            <a:avLst/>
          </a:prstGeom>
          <a:ln w="38100">
            <a:solidFill>
              <a:srgbClr val="FF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>
            <a:off x="5873932" y="2987040"/>
            <a:ext cx="4106091" cy="1140823"/>
          </a:xfrm>
          <a:prstGeom prst="straightConnector1">
            <a:avLst/>
          </a:prstGeom>
          <a:ln w="38100">
            <a:solidFill>
              <a:srgbClr val="FF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>
            <a:off x="5947955" y="1973771"/>
            <a:ext cx="3261359" cy="4820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uščični povezovalnik 16"/>
          <p:cNvCxnSpPr/>
          <p:nvPr/>
        </p:nvCxnSpPr>
        <p:spPr>
          <a:xfrm flipH="1" flipV="1">
            <a:off x="2516777" y="2804160"/>
            <a:ext cx="2368732" cy="67926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uščični povezovalnik 18"/>
          <p:cNvCxnSpPr/>
          <p:nvPr/>
        </p:nvCxnSpPr>
        <p:spPr>
          <a:xfrm>
            <a:off x="5630092" y="3483430"/>
            <a:ext cx="1959428" cy="101019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puščični povezovalnik 21"/>
          <p:cNvCxnSpPr/>
          <p:nvPr/>
        </p:nvCxnSpPr>
        <p:spPr>
          <a:xfrm flipH="1" flipV="1">
            <a:off x="3918857" y="3666309"/>
            <a:ext cx="748937" cy="3744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en puščični povezovalnik 23"/>
          <p:cNvCxnSpPr/>
          <p:nvPr/>
        </p:nvCxnSpPr>
        <p:spPr>
          <a:xfrm>
            <a:off x="5873933" y="4125686"/>
            <a:ext cx="1754776" cy="142602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uščični povezovalnik 26"/>
          <p:cNvCxnSpPr/>
          <p:nvPr/>
        </p:nvCxnSpPr>
        <p:spPr>
          <a:xfrm flipH="1" flipV="1">
            <a:off x="3840480" y="4336869"/>
            <a:ext cx="1123406" cy="2830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en puščični povezovalnik 28"/>
          <p:cNvCxnSpPr/>
          <p:nvPr/>
        </p:nvCxnSpPr>
        <p:spPr>
          <a:xfrm>
            <a:off x="5643155" y="4611189"/>
            <a:ext cx="2286000" cy="18810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en puščični povezovalnik 31"/>
          <p:cNvCxnSpPr/>
          <p:nvPr/>
        </p:nvCxnSpPr>
        <p:spPr>
          <a:xfrm flipH="1" flipV="1">
            <a:off x="3030583" y="3853543"/>
            <a:ext cx="1733006" cy="131934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ven puščični povezovalnik 32"/>
          <p:cNvCxnSpPr/>
          <p:nvPr/>
        </p:nvCxnSpPr>
        <p:spPr>
          <a:xfrm flipV="1">
            <a:off x="5736773" y="3557451"/>
            <a:ext cx="1386838" cy="164809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ven puščični povezovalnik 35"/>
          <p:cNvCxnSpPr/>
          <p:nvPr/>
        </p:nvCxnSpPr>
        <p:spPr>
          <a:xfrm flipH="1">
            <a:off x="2960914" y="5704114"/>
            <a:ext cx="1802675" cy="478972"/>
          </a:xfrm>
          <a:prstGeom prst="straightConnector1">
            <a:avLst/>
          </a:prstGeom>
          <a:ln w="38100">
            <a:solidFill>
              <a:srgbClr val="874C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ven puščični povezovalnik 36"/>
          <p:cNvCxnSpPr/>
          <p:nvPr/>
        </p:nvCxnSpPr>
        <p:spPr>
          <a:xfrm flipV="1">
            <a:off x="5847808" y="2377440"/>
            <a:ext cx="1833152" cy="3296196"/>
          </a:xfrm>
          <a:prstGeom prst="straightConnector1">
            <a:avLst/>
          </a:prstGeom>
          <a:ln w="38100">
            <a:solidFill>
              <a:srgbClr val="874C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ven puščični povezovalnik 39"/>
          <p:cNvCxnSpPr/>
          <p:nvPr/>
        </p:nvCxnSpPr>
        <p:spPr>
          <a:xfrm flipH="1" flipV="1">
            <a:off x="2312126" y="4519749"/>
            <a:ext cx="2381795" cy="16764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ven puščični povezovalnik 40"/>
          <p:cNvCxnSpPr/>
          <p:nvPr/>
        </p:nvCxnSpPr>
        <p:spPr>
          <a:xfrm>
            <a:off x="5886995" y="6239693"/>
            <a:ext cx="1611085" cy="3439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~PP882.WAV">
            <a:hlinkClick r:id="" action="ppaction://media"/>
          </p:cNvPr>
          <p:cNvPicPr>
            <a:picLocks noRot="1" noChangeAspect="1"/>
          </p:cNvPicPr>
          <p:nvPr>
            <a:wavAudioFile r:embed="rId2" name="~PP882.WAV"/>
          </p:nvPr>
        </p:nvPicPr>
        <p:blipFill>
          <a:blip r:embed="rId5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76361052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73" y="1825624"/>
            <a:ext cx="11864454" cy="3769957"/>
          </a:xfrm>
          <a:prstGeom prst="rect">
            <a:avLst/>
          </a:prstGeom>
        </p:spPr>
      </p:pic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9251"/>
          </a:xfrm>
        </p:spPr>
        <p:txBody>
          <a:bodyPr>
            <a:normAutofit/>
          </a:bodyPr>
          <a:lstStyle/>
          <a:p>
            <a:pPr algn="ctr"/>
            <a:r>
              <a:rPr lang="sl-SI" b="1" spc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KAKO JE IME TVOJIM PRSTOM?</a:t>
            </a:r>
            <a:endParaRPr lang="sl-SI" b="1" spc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~PP2946.WAV">
            <a:hlinkClick r:id="" action="ppaction://media"/>
          </p:cNvPr>
          <p:cNvPicPr>
            <a:picLocks noRot="1" noChangeAspect="1"/>
          </p:cNvPicPr>
          <p:nvPr>
            <a:wavAudioFile r:embed="rId1" name="~PP2946.WAV"/>
          </p:nvPr>
        </p:nvPicPr>
        <p:blipFill>
          <a:blip r:embed="rId4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94263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 txBox="1">
            <a:spLocks/>
          </p:cNvSpPr>
          <p:nvPr/>
        </p:nvSpPr>
        <p:spPr>
          <a:xfrm>
            <a:off x="838200" y="1303582"/>
            <a:ext cx="5496449" cy="93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SPIJ MALO VODE.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1000345" y="3984217"/>
            <a:ext cx="5621215" cy="93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MINUTA ZA GIBANJE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1000345" y="5233907"/>
            <a:ext cx="5952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hlinkClick r:id="rId4"/>
              </a:rPr>
              <a:t>https://www.youtube.com/watch?v=sqPgnTDACZo</a:t>
            </a:r>
            <a:endParaRPr lang="sl-SI" b="1" dirty="0"/>
          </a:p>
        </p:txBody>
      </p:sp>
      <p:pic>
        <p:nvPicPr>
          <p:cNvPr id="8" name="Slika 7" descr="Drinking Water Stock Illustrations – 11,311 Drinking Water Stock ..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0022" y="1021735"/>
            <a:ext cx="2784837" cy="181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 descr="Kids Exercising Exercises Workout | Teaching Resources"/>
          <p:cNvPicPr/>
          <p:nvPr/>
        </p:nvPicPr>
        <p:blipFill>
          <a:blip r:embed="rId6" cstate="print"/>
          <a:srcRect l="5363" r="66915" b="38334"/>
          <a:stretch>
            <a:fillRect/>
          </a:stretch>
        </p:blipFill>
        <p:spPr bwMode="auto">
          <a:xfrm>
            <a:off x="7147111" y="3378820"/>
            <a:ext cx="1985737" cy="270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~PP2888.WAV">
            <a:hlinkClick r:id="" action="ppaction://media"/>
          </p:cNvPr>
          <p:cNvPicPr>
            <a:picLocks noRot="1" noChangeAspect="1"/>
          </p:cNvPicPr>
          <p:nvPr>
            <a:wavAudioFile r:embed="rId2" name="~PP2888.WAV"/>
          </p:nvPr>
        </p:nvPicPr>
        <p:blipFill>
          <a:blip r:embed="rId7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13003108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269187"/>
            <a:ext cx="10515600" cy="886754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ČUTILA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133060"/>
            <a:ext cx="10515600" cy="5387009"/>
          </a:xfrm>
        </p:spPr>
        <p:txBody>
          <a:bodyPr/>
          <a:lstStyle/>
          <a:p>
            <a:pPr marL="0" indent="0" algn="ctr">
              <a:buNone/>
            </a:pP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SVET OKOLI SEBE ZAZNAVAMO S ČUTILI.</a:t>
            </a:r>
          </a:p>
          <a:p>
            <a:pPr marL="0" indent="0" algn="ctr">
              <a:buNone/>
            </a:pPr>
            <a:endParaRPr lang="sl-SI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l-SI" dirty="0" smtClean="0">
                <a:latin typeface="Calibri" panose="020F0502020204030204" pitchFamily="34" charset="0"/>
                <a:cs typeface="Calibri" panose="020F0502020204030204" pitchFamily="34" charset="0"/>
              </a:rPr>
              <a:t>	         NOS          UHO          OKO           KOŽA         JEZIK</a:t>
            </a:r>
          </a:p>
          <a:p>
            <a:pPr marL="0" indent="0" algn="ctr">
              <a:buNone/>
            </a:pP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Raven puščični povezovalnik 5"/>
          <p:cNvCxnSpPr/>
          <p:nvPr/>
        </p:nvCxnSpPr>
        <p:spPr>
          <a:xfrm flipH="1" flipV="1">
            <a:off x="5879467" y="3891757"/>
            <a:ext cx="9027" cy="532801"/>
          </a:xfrm>
          <a:prstGeom prst="straightConnector1">
            <a:avLst/>
          </a:prstGeom>
          <a:ln w="38100">
            <a:solidFill>
              <a:srgbClr val="7400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uščični povezovalnik 7"/>
          <p:cNvCxnSpPr>
            <a:stCxn id="18" idx="0"/>
          </p:cNvCxnSpPr>
          <p:nvPr/>
        </p:nvCxnSpPr>
        <p:spPr>
          <a:xfrm flipV="1">
            <a:off x="4292318" y="3890975"/>
            <a:ext cx="9028" cy="628710"/>
          </a:xfrm>
          <a:prstGeom prst="straightConnector1">
            <a:avLst/>
          </a:prstGeom>
          <a:ln w="38100">
            <a:solidFill>
              <a:srgbClr val="9B51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/>
          <p:cNvCxnSpPr/>
          <p:nvPr/>
        </p:nvCxnSpPr>
        <p:spPr>
          <a:xfrm flipV="1">
            <a:off x="2783858" y="3861134"/>
            <a:ext cx="14945" cy="579323"/>
          </a:xfrm>
          <a:prstGeom prst="straightConnector1">
            <a:avLst/>
          </a:prstGeom>
          <a:ln w="38100">
            <a:solidFill>
              <a:srgbClr val="3270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H="1" flipV="1">
            <a:off x="8973939" y="3884992"/>
            <a:ext cx="25384" cy="579322"/>
          </a:xfrm>
          <a:prstGeom prst="straightConnector1">
            <a:avLst/>
          </a:prstGeom>
          <a:ln w="38100">
            <a:solidFill>
              <a:srgbClr val="0854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>
            <a:stCxn id="21" idx="0"/>
          </p:cNvCxnSpPr>
          <p:nvPr/>
        </p:nvCxnSpPr>
        <p:spPr>
          <a:xfrm flipV="1">
            <a:off x="7473264" y="3882758"/>
            <a:ext cx="6616" cy="626358"/>
          </a:xfrm>
          <a:prstGeom prst="straightConnector1">
            <a:avLst/>
          </a:prstGeom>
          <a:ln w="38100">
            <a:solidFill>
              <a:srgbClr val="5615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jeZBesedilom 16"/>
          <p:cNvSpPr txBox="1"/>
          <p:nvPr/>
        </p:nvSpPr>
        <p:spPr>
          <a:xfrm>
            <a:off x="5091556" y="4523859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740058"/>
                </a:solidFill>
              </a:rPr>
              <a:t>OPAZUJEMO</a:t>
            </a:r>
            <a:endParaRPr lang="sl-SI" b="1" dirty="0">
              <a:solidFill>
                <a:srgbClr val="740058"/>
              </a:solidFill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3506686" y="4519685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7C3100"/>
                </a:solidFill>
              </a:rPr>
              <a:t>POSLUŠAMO</a:t>
            </a:r>
            <a:endParaRPr lang="sl-SI" b="1" dirty="0">
              <a:solidFill>
                <a:srgbClr val="7C3100"/>
              </a:solidFill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2080600" y="4490680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327012"/>
                </a:solidFill>
              </a:rPr>
              <a:t>VOHAMO</a:t>
            </a:r>
            <a:endParaRPr lang="sl-SI" b="1" dirty="0">
              <a:solidFill>
                <a:srgbClr val="327012"/>
              </a:solidFill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8341300" y="4509116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08548C"/>
                </a:solidFill>
              </a:rPr>
              <a:t>OKUŠAMO</a:t>
            </a:r>
            <a:endParaRPr lang="sl-SI" b="1" dirty="0">
              <a:solidFill>
                <a:srgbClr val="08548C"/>
              </a:solidFill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6948921" y="4509116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56158F"/>
                </a:solidFill>
              </a:rPr>
              <a:t>TIPAMO</a:t>
            </a:r>
            <a:endParaRPr lang="sl-SI" b="1" dirty="0">
              <a:solidFill>
                <a:srgbClr val="56158F"/>
              </a:solidFill>
            </a:endParaRPr>
          </a:p>
        </p:txBody>
      </p:sp>
      <p:pic>
        <p:nvPicPr>
          <p:cNvPr id="22" name="Picture 2" descr="Five Senses Clipar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818" y1="41739" x2="56818" y2="41739"/>
                        <a14:foregroundMark x1="70455" y1="53913" x2="70455" y2="53913"/>
                        <a14:foregroundMark x1="58333" y1="53913" x2="58333" y2="5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974356" y="2462105"/>
            <a:ext cx="1633687" cy="1416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ive Senses Clipa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2566" y1="51304" x2="72566" y2="5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3702371" y="2446655"/>
            <a:ext cx="1389185" cy="1416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ive Senses Clipar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2185622" y="2450637"/>
            <a:ext cx="1406769" cy="1416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ive Senses Clipart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5" y1="54783" x2="50435" y2="54783"/>
                        <a14:foregroundMark x1="46087" y1="55652" x2="46087" y2="5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211078" y="2493976"/>
            <a:ext cx="1424354" cy="1416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ive Senses Clipart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9764" y1="61739" x2="89764" y2="61739"/>
                        <a14:foregroundMark x1="74803" y1="56522" x2="74803" y2="56522"/>
                        <a14:foregroundMark x1="55906" y1="53913" x2="55906" y2="5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765087" y="2450637"/>
            <a:ext cx="1567962" cy="1416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3144627" y="6023694"/>
            <a:ext cx="572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hlinkClick r:id="rId14"/>
              </a:rPr>
              <a:t>https://www.youtube.com/watch?v=IvnTFgY9SgE</a:t>
            </a:r>
            <a:endParaRPr lang="sl-SI" b="1" dirty="0"/>
          </a:p>
        </p:txBody>
      </p:sp>
      <p:sp>
        <p:nvSpPr>
          <p:cNvPr id="27" name="Naslov 1"/>
          <p:cNvSpPr txBox="1">
            <a:spLocks/>
          </p:cNvSpPr>
          <p:nvPr/>
        </p:nvSpPr>
        <p:spPr>
          <a:xfrm>
            <a:off x="61104" y="5184343"/>
            <a:ext cx="11900453" cy="673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Naloga: PREIZKUSI SVOJE ZNANJE O ČUTILIH NA SPODNJI POVEZAVI.</a:t>
            </a:r>
            <a:endParaRPr lang="sl-SI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~PP3716.WAV">
            <a:hlinkClick r:id="" action="ppaction://media"/>
          </p:cNvPr>
          <p:cNvPicPr>
            <a:picLocks noRot="1" noChangeAspect="1"/>
          </p:cNvPicPr>
          <p:nvPr>
            <a:wavAudioFile r:embed="rId2" name="~PP3716.WAV"/>
          </p:nvPr>
        </p:nvPicPr>
        <p:blipFill>
          <a:blip r:embed="rId15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7591149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 txBox="1">
            <a:spLocks/>
          </p:cNvSpPr>
          <p:nvPr/>
        </p:nvSpPr>
        <p:spPr>
          <a:xfrm>
            <a:off x="838200" y="1303582"/>
            <a:ext cx="5496449" cy="93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SPIJ MALO VODE.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1000345" y="3984217"/>
            <a:ext cx="5621215" cy="93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MINUTA ZA GIBANJE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315935" y="5374584"/>
            <a:ext cx="5921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hlinkClick r:id="rId4"/>
              </a:rPr>
              <a:t>https://www.youtube.com/watch?v=xKP8e32xCUA</a:t>
            </a:r>
            <a:endParaRPr lang="sl-SI" b="1" dirty="0"/>
          </a:p>
        </p:txBody>
      </p:sp>
      <p:pic>
        <p:nvPicPr>
          <p:cNvPr id="8" name="Slika 7" descr="Drinking Water Stock Illustrations – 11,311 Drinking Water Stock ..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3476" y="899070"/>
            <a:ext cx="2784837" cy="181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 descr="Kids Exercising Exercises Workout | Teaching Resources"/>
          <p:cNvPicPr/>
          <p:nvPr/>
        </p:nvPicPr>
        <p:blipFill>
          <a:blip r:embed="rId6" cstate="print"/>
          <a:srcRect l="63911" t="61600"/>
          <a:stretch>
            <a:fillRect/>
          </a:stretch>
        </p:blipFill>
        <p:spPr bwMode="auto">
          <a:xfrm>
            <a:off x="7332264" y="3523785"/>
            <a:ext cx="2570019" cy="216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~PP3815.WAV">
            <a:hlinkClick r:id="" action="ppaction://media"/>
          </p:cNvPr>
          <p:cNvPicPr>
            <a:picLocks noRot="1" noChangeAspect="1"/>
          </p:cNvPicPr>
          <p:nvPr>
            <a:wavAudioFile r:embed="rId2" name="~PP3815.WAV"/>
          </p:nvPr>
        </p:nvPicPr>
        <p:blipFill>
          <a:blip r:embed="rId7" cstate="print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8032618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9|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1.9|10.7|1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9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5.2|5.2|5.2|4.6|4.3|4.5|4.5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|3.3|3.5|2.6|2.1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|11.1|27.1|6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 meri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1932</TotalTime>
  <Words>638</Words>
  <Application>Microsoft Office PowerPoint</Application>
  <PresentationFormat>Po meri</PresentationFormat>
  <Paragraphs>107</Paragraphs>
  <Slides>22</Slides>
  <Notes>0</Notes>
  <HiddenSlides>0</HiddenSlides>
  <MMClips>22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3" baseType="lpstr">
      <vt:lpstr>Officeova tema</vt:lpstr>
      <vt:lpstr>ZDRAVJE</vt:lpstr>
      <vt:lpstr>SPIJ MALO VODE.</vt:lpstr>
      <vt:lpstr>ČLOVEŠKO TELO</vt:lpstr>
      <vt:lpstr>POIMENUJ DELE OBRAZA</vt:lpstr>
      <vt:lpstr>POIMENUJ DELE TELESA</vt:lpstr>
      <vt:lpstr>KAKO JE IME TVOJIM PRSTOM?</vt:lpstr>
      <vt:lpstr>Diapozitiv 7</vt:lpstr>
      <vt:lpstr>ČUTILA</vt:lpstr>
      <vt:lpstr>Diapozitiv 9</vt:lpstr>
      <vt:lpstr>ZDRAVJE</vt:lpstr>
      <vt:lpstr>ZDRAVA HRANA IN PIJAČA</vt:lpstr>
      <vt:lpstr>Diapozitiv 12</vt:lpstr>
      <vt:lpstr>Diapozitiv 13</vt:lpstr>
      <vt:lpstr>HIGIENA</vt:lpstr>
      <vt:lpstr>Diapozitiv 15</vt:lpstr>
      <vt:lpstr>Diapozitiv 16</vt:lpstr>
      <vt:lpstr>Diapozitiv 17</vt:lpstr>
      <vt:lpstr>Diapozitiv 18</vt:lpstr>
      <vt:lpstr>OBISK ZDRAVNIKA, ZOBOZDRAVNIKA  REDNO  MORAMO  OPRAVLJATI  PREGLEDE  PRI  ZDRAVNIKU  IN  ZOBOZDRAVNIKU.  KLJUB TEMU, DA SE PRAVIL ZA ZDRAVO ŽIVLJENJE DRŽIMO,  PA VČASIH LAHKO VSEENO ZBOLIMO. TAKRAT SE SLABO POČUTIMO.  Naloga: VPRAŠAJ STARŠE, ZA KATERIMI OD NAŠTETIH BOLEZNI SI ŽE ZBOLEL/A:  ANGINA, NORICE, PREHLAD, GRIPA, ŠKRLATINKA, RDEČKE, PLJUČNICA.     Trenutno najbolj aktualna virusna bolezen je COVID – 19. Zdravstveni strokovnjaki so za novo bolezen izbrali ime Covid-19: »co« za korona, »vi« za virus, »d« za desease, kar v angleščini pomeni bolezen, 19 pa zato, ker se je bolezen pojavila leta 2019.  </vt:lpstr>
      <vt:lpstr>Diapozitiv 20</vt:lpstr>
      <vt:lpstr>Diapozitiv 21</vt:lpstr>
      <vt:lpstr>O PREŽIVLJANJU NARAVOSLOVNEGA DNE, MI LAHKO POŠLJEŠ KAKŠNO FOTOGRAFIJO.                                        OSTANITE ZDRAVI.                                        učiteljica Mateja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ČLOVEŠKO TELO</dc:title>
  <dc:creator>Matevž Reberčnik</dc:creator>
  <cp:lastModifiedBy>Mateja</cp:lastModifiedBy>
  <cp:revision>213</cp:revision>
  <dcterms:created xsi:type="dcterms:W3CDTF">2020-04-05T12:48:33Z</dcterms:created>
  <dcterms:modified xsi:type="dcterms:W3CDTF">2020-04-20T23:38:59Z</dcterms:modified>
</cp:coreProperties>
</file>