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8" r:id="rId10"/>
    <p:sldId id="266" r:id="rId11"/>
    <p:sldId id="267" r:id="rId12"/>
    <p:sldId id="272" r:id="rId13"/>
    <p:sldId id="269" r:id="rId14"/>
    <p:sldId id="291" r:id="rId15"/>
    <p:sldId id="293" r:id="rId16"/>
    <p:sldId id="294" r:id="rId17"/>
    <p:sldId id="290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7C3100"/>
    <a:srgbClr val="740058"/>
    <a:srgbClr val="FF00FF"/>
    <a:srgbClr val="874CAA"/>
    <a:srgbClr val="327012"/>
    <a:srgbClr val="9B486C"/>
    <a:srgbClr val="DAB6C7"/>
    <a:srgbClr val="561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47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625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18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889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49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795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889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471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117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29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687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211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E441-8B42-4565-ABBE-E4AADC275491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A7B7F-C1B8-41EA-9531-8511C551D4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483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2.m4a"/><Relationship Id="rId16" Type="http://schemas.microsoft.com/office/2007/relationships/hdphoto" Target="../media/hdphoto12.wdp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8.wdp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492319" y="444739"/>
            <a:ext cx="9144000" cy="2387600"/>
          </a:xfrm>
        </p:spPr>
        <p:txBody>
          <a:bodyPr>
            <a:normAutofit/>
          </a:bodyPr>
          <a:lstStyle/>
          <a:p>
            <a:r>
              <a:rPr lang="sl-SI" sz="7200" dirty="0" smtClean="0">
                <a:latin typeface="Comic Sans MS" pitchFamily="66" charset="0"/>
              </a:rPr>
              <a:t>ČLOVEŠKO TELO</a:t>
            </a:r>
            <a:endParaRPr lang="sl-SI" sz="7200" dirty="0"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3312557"/>
            <a:ext cx="9144000" cy="1655762"/>
          </a:xfrm>
        </p:spPr>
        <p:txBody>
          <a:bodyPr>
            <a:normAutofit/>
          </a:bodyPr>
          <a:lstStyle/>
          <a:p>
            <a:r>
              <a:rPr lang="sl-SI" sz="3000" dirty="0" smtClean="0"/>
              <a:t>DZ str. 81 - 82</a:t>
            </a:r>
          </a:p>
          <a:p>
            <a:r>
              <a:rPr lang="sl-SI" sz="3000" dirty="0" smtClean="0"/>
              <a:t>Mala knjižica poskusov in opazovanj str. 2, 3</a:t>
            </a:r>
            <a:endParaRPr lang="sl-SI" sz="3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210" y1="88245" x2="43210" y2="88245"/>
                        <a14:foregroundMark x1="41358" y1="85829" x2="41358" y2="85829"/>
                        <a14:foregroundMark x1="36831" y1="81804" x2="36831" y2="81804"/>
                        <a14:foregroundMark x1="69959" y1="78744" x2="69959" y2="78744"/>
                        <a14:foregroundMark x1="69959" y1="69887" x2="69959" y2="69887"/>
                        <a14:foregroundMark x1="73868" y1="74235" x2="73868" y2="74235"/>
                        <a14:foregroundMark x1="72428" y1="29469" x2="72428" y2="29469"/>
                        <a14:foregroundMark x1="76337" y1="24960" x2="76337" y2="24960"/>
                        <a14:foregroundMark x1="36831" y1="90338" x2="36831" y2="90338"/>
                        <a14:foregroundMark x1="39300" y1="42834" x2="39300" y2="42834"/>
                        <a14:foregroundMark x1="39918" y1="50403" x2="39918" y2="50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926" y="0"/>
            <a:ext cx="5019074" cy="641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ndy Bar Clipart Chocolate - Chocolate Clipart Png, Transparen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" b="93849" l="1163" r="100000">
                        <a14:foregroundMark x1="22326" y1="8063" x2="22326" y2="8063"/>
                        <a14:foregroundMark x1="31279" y1="14963" x2="31279" y2="14963"/>
                        <a14:foregroundMark x1="85116" y1="42976" x2="85116" y2="42976"/>
                        <a14:foregroundMark x1="88488" y1="39651" x2="88488" y2="39651"/>
                        <a14:foregroundMark x1="93140" y1="43724" x2="93140" y2="43724"/>
                        <a14:foregroundMark x1="92093" y1="47797" x2="92093" y2="47797"/>
                        <a14:foregroundMark x1="92442" y1="45636" x2="92442" y2="45636"/>
                        <a14:foregroundMark x1="91163" y1="38986" x2="91163" y2="38986"/>
                        <a14:foregroundMark x1="90116" y1="35661" x2="90116" y2="35661"/>
                        <a14:foregroundMark x1="40930" y1="27099" x2="40930" y2="27099"/>
                        <a14:foregroundMark x1="13023" y1="9726" x2="13023" y2="9726"/>
                        <a14:foregroundMark x1="38023" y1="26850" x2="38023" y2="26850"/>
                        <a14:foregroundMark x1="21744" y1="13799" x2="21744" y2="13799"/>
                        <a14:foregroundMark x1="80465" y1="44472" x2="80465" y2="44472"/>
                        <a14:foregroundMark x1="77558" y1="44638" x2="77558" y2="44638"/>
                        <a14:foregroundMark x1="71860" y1="44472" x2="71860" y2="44472"/>
                        <a14:foregroundMark x1="83140" y1="44638" x2="83140" y2="44638"/>
                        <a14:foregroundMark x1="62209" y1="44638" x2="62209" y2="44638"/>
                        <a14:foregroundMark x1="35349" y1="17623" x2="35349" y2="17623"/>
                        <a14:foregroundMark x1="15349" y1="6401" x2="15349" y2="6401"/>
                        <a14:foregroundMark x1="12674" y1="7398" x2="12674" y2="7398"/>
                        <a14:foregroundMark x1="12326" y1="11887" x2="12326" y2="11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5913">
            <a:off x="5760081" y="135354"/>
            <a:ext cx="2996134" cy="419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11.slid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8194" name="Picture 2" descr="Library of image library download pizza pictures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9" y="217487"/>
            <a:ext cx="5571892" cy="34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ibrary of teacher apple jpg stock clear background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" y="3675490"/>
            <a:ext cx="3009899" cy="268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ransparent Carrot Clipart Png - Carrot Clipart, Png Download ..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97" b="92737" l="1977" r="9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1309">
            <a:off x="1357011" y="3531377"/>
            <a:ext cx="4323929" cy="26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t Dog Clipart Fast Food - Transparent Background Hot Dog Clipart ..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24" y="3695700"/>
            <a:ext cx="5098312" cy="31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Free Hamburger Cliparts Transparent, Download Free Clip Art, Free ..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178" y="-50996"/>
            <a:ext cx="3455822" cy="30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Watermelon Clipart Images, Stock Photos &amp; Vectors | Shutterstock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57" b="90000" l="9798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62" y="2316522"/>
            <a:ext cx="3382124" cy="27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cdonalds Pommes Clipart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5" r="24065"/>
          <a:stretch/>
        </p:blipFill>
        <p:spPr bwMode="auto">
          <a:xfrm>
            <a:off x="4871521" y="3544801"/>
            <a:ext cx="2448958" cy="31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511" y="1284467"/>
            <a:ext cx="2578100" cy="53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9400" y="365125"/>
            <a:ext cx="11811000" cy="1133475"/>
          </a:xfrm>
        </p:spPr>
        <p:txBody>
          <a:bodyPr>
            <a:normAutofit/>
          </a:bodyPr>
          <a:lstStyle/>
          <a:p>
            <a:r>
              <a:rPr lang="sl-SI" sz="3400" b="1" spc="600" dirty="0" smtClean="0">
                <a:latin typeface="Comic Sans MS" pitchFamily="66" charset="0"/>
              </a:rPr>
              <a:t>POŽIRALNIK – ŽELODEC – PREBAVNI TRAKT - Potovanje hrane:</a:t>
            </a:r>
            <a:endParaRPr lang="sl-SI" sz="3400" b="1" spc="600" dirty="0">
              <a:latin typeface="Comic Sans MS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23305" y="1506717"/>
            <a:ext cx="8174721" cy="49149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sz="2400" b="1" dirty="0" smtClean="0">
                <a:solidFill>
                  <a:srgbClr val="0000FF"/>
                </a:solidFill>
                <a:latin typeface="Comic Sans MS" pitchFamily="66" charset="0"/>
              </a:rPr>
              <a:t>Žvečenje hrane v ustih.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sz="2400" b="1" dirty="0" smtClean="0">
                <a:solidFill>
                  <a:srgbClr val="00B050"/>
                </a:solidFill>
                <a:latin typeface="Comic Sans MS" pitchFamily="66" charset="0"/>
              </a:rPr>
              <a:t>Požiralnik – po njem hrana in voda potujeta iz ust do želodca.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sz="2400" b="1" dirty="0" smtClean="0">
                <a:solidFill>
                  <a:srgbClr val="FF00FF"/>
                </a:solidFill>
                <a:latin typeface="Comic Sans MS" pitchFamily="66" charset="0"/>
              </a:rPr>
              <a:t>Želodec – hrana se premeša s sokovi in snovmi, da lažje potuje naprej.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l-SI" sz="2400" b="1" dirty="0" smtClean="0">
                <a:solidFill>
                  <a:srgbClr val="740058"/>
                </a:solidFill>
                <a:latin typeface="Comic Sans MS" pitchFamily="66" charset="0"/>
              </a:rPr>
              <a:t>Tanko in debelo črevo – vsrkanje potrebnih snovi v telo, izločanje nepotrebnih snovi in neprebavljene hrane.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sl-SI" b="1" dirty="0" smtClean="0"/>
          </a:p>
        </p:txBody>
      </p:sp>
      <p:cxnSp>
        <p:nvCxnSpPr>
          <p:cNvPr id="7" name="Raven puščični povezovalnik 6"/>
          <p:cNvCxnSpPr/>
          <p:nvPr/>
        </p:nvCxnSpPr>
        <p:spPr>
          <a:xfrm>
            <a:off x="8134936" y="2541587"/>
            <a:ext cx="2553607" cy="298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>
            <a:off x="8465220" y="3651621"/>
            <a:ext cx="2434101" cy="457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jeZBesedilom 11"/>
          <p:cNvSpPr txBox="1"/>
          <p:nvPr/>
        </p:nvSpPr>
        <p:spPr>
          <a:xfrm rot="492946">
            <a:off x="8517965" y="2276080"/>
            <a:ext cx="12570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00B050"/>
                </a:solidFill>
              </a:rPr>
              <a:t>požiralnik</a:t>
            </a:r>
            <a:endParaRPr lang="sl-SI" b="1" dirty="0">
              <a:solidFill>
                <a:srgbClr val="00B050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 rot="21350708">
            <a:off x="8604294" y="4300974"/>
            <a:ext cx="15359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>
                <a:solidFill>
                  <a:srgbClr val="740058"/>
                </a:solidFill>
              </a:rPr>
              <a:t>t</a:t>
            </a:r>
            <a:r>
              <a:rPr lang="sl-SI" b="1" dirty="0" smtClean="0">
                <a:solidFill>
                  <a:srgbClr val="740058"/>
                </a:solidFill>
              </a:rPr>
              <a:t>anko črevo</a:t>
            </a:r>
            <a:endParaRPr lang="sl-SI" b="1" dirty="0">
              <a:solidFill>
                <a:srgbClr val="740058"/>
              </a:solidFill>
            </a:endParaRPr>
          </a:p>
        </p:txBody>
      </p:sp>
      <p:cxnSp>
        <p:nvCxnSpPr>
          <p:cNvPr id="16" name="Raven puščični povezovalnik 15"/>
          <p:cNvCxnSpPr/>
          <p:nvPr/>
        </p:nvCxnSpPr>
        <p:spPr>
          <a:xfrm flipV="1">
            <a:off x="8285374" y="4707480"/>
            <a:ext cx="2437187" cy="7336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 flipV="1">
            <a:off x="8592931" y="4483984"/>
            <a:ext cx="2113434" cy="24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jeZBesedilom 21"/>
          <p:cNvSpPr txBox="1"/>
          <p:nvPr/>
        </p:nvSpPr>
        <p:spPr>
          <a:xfrm rot="767711">
            <a:off x="9260103" y="3489209"/>
            <a:ext cx="108876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FF00FF"/>
                </a:solidFill>
              </a:rPr>
              <a:t>želodec</a:t>
            </a:r>
            <a:endParaRPr lang="sl-SI" b="1" dirty="0">
              <a:solidFill>
                <a:srgbClr val="FF00FF"/>
              </a:solidFill>
            </a:endParaRPr>
          </a:p>
        </p:txBody>
      </p:sp>
      <p:sp>
        <p:nvSpPr>
          <p:cNvPr id="24" name="PoljeZBesedilom 23"/>
          <p:cNvSpPr txBox="1"/>
          <p:nvPr/>
        </p:nvSpPr>
        <p:spPr>
          <a:xfrm rot="20707079">
            <a:off x="8562788" y="5153739"/>
            <a:ext cx="16979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740058"/>
                </a:solidFill>
              </a:rPr>
              <a:t>debelo črevo</a:t>
            </a:r>
            <a:endParaRPr lang="sl-SI" b="1" dirty="0">
              <a:solidFill>
                <a:srgbClr val="7400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jeZBesedilom 10"/>
          <p:cNvSpPr txBox="1"/>
          <p:nvPr/>
        </p:nvSpPr>
        <p:spPr>
          <a:xfrm rot="334736">
            <a:off x="469225" y="1517429"/>
            <a:ext cx="2923089" cy="1328023"/>
          </a:xfrm>
          <a:prstGeom prst="wedgeRoundRectCallout">
            <a:avLst>
              <a:gd name="adj1" fmla="val 3104"/>
              <a:gd name="adj2" fmla="val 217479"/>
              <a:gd name="adj3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1600" dirty="0" smtClean="0"/>
              <a:t>Globoko vdihni.</a:t>
            </a:r>
          </a:p>
          <a:p>
            <a:pPr algn="just">
              <a:lnSpc>
                <a:spcPct val="150000"/>
              </a:lnSpc>
            </a:pPr>
            <a:r>
              <a:rPr lang="sl-SI" sz="1600" dirty="0" smtClean="0"/>
              <a:t>Opazuj, kaj se dogaja s tvojim telesom.</a:t>
            </a:r>
            <a:endParaRPr lang="sl-SI" sz="1600" dirty="0"/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>
                <a:latin typeface="Comic Sans MS" pitchFamily="66" charset="0"/>
              </a:rPr>
              <a:t>PLJUČA</a:t>
            </a:r>
            <a:r>
              <a:rPr lang="sl-SI" sz="3200" b="1" spc="600" dirty="0" smtClean="0">
                <a:latin typeface="Comic Sans MS" pitchFamily="66" charset="0"/>
              </a:rPr>
              <a:t> </a:t>
            </a:r>
          </a:p>
        </p:txBody>
      </p:sp>
      <p:pic>
        <p:nvPicPr>
          <p:cNvPr id="9" name="Slika 8" descr="st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18" y="514350"/>
            <a:ext cx="2868351" cy="52955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Raven puščični povezovalnik 11"/>
          <p:cNvCxnSpPr/>
          <p:nvPr/>
        </p:nvCxnSpPr>
        <p:spPr>
          <a:xfrm>
            <a:off x="7405008" y="2333759"/>
            <a:ext cx="2392135" cy="438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/>
        </p:nvSpPr>
        <p:spPr>
          <a:xfrm rot="490545">
            <a:off x="8101030" y="2080435"/>
            <a:ext cx="8899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C773BA"/>
                </a:solidFill>
              </a:rPr>
              <a:t>pljuča</a:t>
            </a:r>
            <a:endParaRPr lang="sl-SI" b="1" dirty="0">
              <a:solidFill>
                <a:srgbClr val="C773BA"/>
              </a:solidFill>
            </a:endParaRPr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>
            <a:off x="985157" y="514350"/>
            <a:ext cx="10515600" cy="889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3200" b="1" spc="600" dirty="0" smtClean="0">
              <a:latin typeface="Comic Sans MS" pitchFamily="66" charset="0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3254194" y="3330891"/>
            <a:ext cx="5489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l-SI" sz="2400" b="1" dirty="0" smtClean="0">
                <a:solidFill>
                  <a:srgbClr val="FF0000"/>
                </a:solidFill>
                <a:latin typeface="Comic Sans MS" pitchFamily="66" charset="0"/>
              </a:rPr>
              <a:t>Zrak, ki ga vdihnemo skozi usta ali nos, potuje do pljuč. Pljuča se razširijo in kisik potuje po žilah po </a:t>
            </a:r>
            <a:r>
              <a:rPr lang="sl-SI" sz="2400" b="1" dirty="0" smtClean="0">
                <a:solidFill>
                  <a:srgbClr val="FF0000"/>
                </a:solidFill>
                <a:latin typeface="Comic Sans MS" pitchFamily="66" charset="0"/>
              </a:rPr>
              <a:t>telesu.</a:t>
            </a:r>
            <a:endParaRPr lang="sl-SI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sl-SI" sz="24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sl-SI" sz="2400" b="1" dirty="0" smtClean="0">
                <a:solidFill>
                  <a:srgbClr val="FF0000"/>
                </a:solidFill>
                <a:latin typeface="Comic Sans MS" pitchFamily="66" charset="0"/>
              </a:rPr>
              <a:t>Pljuča varujejo rebra.</a:t>
            </a:r>
          </a:p>
        </p:txBody>
      </p:sp>
      <p:sp>
        <p:nvSpPr>
          <p:cNvPr id="14" name="Smeško 13"/>
          <p:cNvSpPr/>
          <p:nvPr/>
        </p:nvSpPr>
        <p:spPr>
          <a:xfrm>
            <a:off x="826588" y="4697052"/>
            <a:ext cx="1104181" cy="111280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05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>
                <a:latin typeface="Comic Sans MS" pitchFamily="66" charset="0"/>
              </a:rPr>
              <a:t>JETRA</a:t>
            </a:r>
            <a:endParaRPr lang="sl-SI" b="1" spc="600" dirty="0">
              <a:latin typeface="Comic Sans MS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5"/>
            <a:ext cx="730159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l-SI" b="1" dirty="0" smtClean="0">
                <a:solidFill>
                  <a:srgbClr val="FF0000"/>
                </a:solidFill>
                <a:latin typeface="Comic Sans MS" pitchFamily="66" charset="0"/>
              </a:rPr>
              <a:t>Razstrupljajo snovi, da jih telo lahko izloči skozi ledvice ali prebavila. </a:t>
            </a:r>
          </a:p>
        </p:txBody>
      </p:sp>
      <p:pic>
        <p:nvPicPr>
          <p:cNvPr id="7" name="Slika 6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100" y="181143"/>
            <a:ext cx="3764972" cy="6548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aven puščični povezovalnik 5"/>
          <p:cNvCxnSpPr/>
          <p:nvPr/>
        </p:nvCxnSpPr>
        <p:spPr>
          <a:xfrm>
            <a:off x="7738110" y="3600451"/>
            <a:ext cx="2148840" cy="571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jeZBesedilom 4"/>
          <p:cNvSpPr txBox="1"/>
          <p:nvPr/>
        </p:nvSpPr>
        <p:spPr>
          <a:xfrm rot="120000">
            <a:off x="8311848" y="3237870"/>
            <a:ext cx="6864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7B0527"/>
                </a:solidFill>
              </a:rPr>
              <a:t>jetra</a:t>
            </a:r>
            <a:endParaRPr lang="sl-SI" b="1" dirty="0">
              <a:solidFill>
                <a:srgbClr val="7B0527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" b="100000" l="0" r="98191">
                        <a14:foregroundMark x1="79974" y1="63900" x2="79974" y2="63900"/>
                        <a14:foregroundMark x1="87726" y1="41079" x2="87726" y2="41079"/>
                        <a14:foregroundMark x1="89147" y1="38797" x2="89147" y2="38797"/>
                        <a14:foregroundMark x1="79974" y1="58506" x2="79974" y2="58506"/>
                        <a14:foregroundMark x1="76744" y1="63900" x2="76744" y2="63900"/>
                        <a14:foregroundMark x1="78295" y1="52905" x2="78295" y2="52905"/>
                        <a14:foregroundMark x1="78811" y1="49170" x2="78811" y2="49170"/>
                        <a14:foregroundMark x1="83592" y1="51452" x2="83592" y2="51452"/>
                        <a14:foregroundMark x1="84496" y1="60166" x2="84496" y2="60166"/>
                        <a14:foregroundMark x1="82817" y1="63900" x2="82817" y2="63900"/>
                        <a14:foregroundMark x1="80103" y1="70747" x2="80103" y2="70747"/>
                        <a14:foregroundMark x1="77907" y1="67635" x2="77907" y2="67635"/>
                        <a14:foregroundMark x1="75840" y1="68880" x2="75840" y2="68880"/>
                        <a14:foregroundMark x1="74289" y1="65145" x2="74289" y2="65145"/>
                        <a14:foregroundMark x1="73514" y1="59336" x2="73514" y2="59336"/>
                        <a14:foregroundMark x1="75323" y1="53734" x2="75323" y2="53734"/>
                        <a14:foregroundMark x1="73127" y1="51452" x2="73127" y2="51452"/>
                        <a14:foregroundMark x1="73514" y1="58714" x2="73514" y2="58714"/>
                        <a14:foregroundMark x1="89276" y1="80705" x2="89276" y2="80705"/>
                        <a14:foregroundMark x1="93540" y1="79668" x2="93540" y2="79668"/>
                        <a14:foregroundMark x1="92248" y1="76141" x2="92248" y2="76141"/>
                        <a14:foregroundMark x1="81783" y1="72822" x2="81783" y2="72822"/>
                        <a14:foregroundMark x1="77778" y1="75934" x2="77778" y2="7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433" y="2707098"/>
            <a:ext cx="5571942" cy="3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>
                <a:latin typeface="Comic Sans MS" pitchFamily="66" charset="0"/>
              </a:rPr>
              <a:t>LEDVICE</a:t>
            </a:r>
            <a:endParaRPr lang="sl-SI" b="1" spc="600" dirty="0">
              <a:latin typeface="Comic Sans MS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034338"/>
            <a:ext cx="7146471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sl-SI" b="1" dirty="0" smtClean="0">
                <a:solidFill>
                  <a:srgbClr val="FF6600"/>
                </a:solidFill>
                <a:latin typeface="Comic Sans MS" pitchFamily="66" charset="0"/>
              </a:rPr>
              <a:t>Fižolaste oblike. </a:t>
            </a:r>
          </a:p>
          <a:p>
            <a:pPr algn="just">
              <a:lnSpc>
                <a:spcPct val="150000"/>
              </a:lnSpc>
            </a:pPr>
            <a:r>
              <a:rPr lang="sl-SI" b="1" dirty="0" smtClean="0">
                <a:solidFill>
                  <a:srgbClr val="FF6600"/>
                </a:solidFill>
                <a:latin typeface="Comic Sans MS" pitchFamily="66" charset="0"/>
              </a:rPr>
              <a:t>Filtrirajo kri in izločajo snovi, ki gredo iz telesa z urinom. </a:t>
            </a:r>
            <a:endParaRPr lang="sl-SI" b="1" dirty="0">
              <a:solidFill>
                <a:srgbClr val="FF6600"/>
              </a:solidFill>
              <a:latin typeface="Comic Sans MS" pitchFamily="66" charset="0"/>
            </a:endParaRPr>
          </a:p>
        </p:txBody>
      </p:sp>
      <p:pic>
        <p:nvPicPr>
          <p:cNvPr id="7" name="Slika 6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028" y="181143"/>
            <a:ext cx="3764972" cy="6548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ven puščični povezovalnik 7"/>
          <p:cNvCxnSpPr/>
          <p:nvPr/>
        </p:nvCxnSpPr>
        <p:spPr>
          <a:xfrm>
            <a:off x="7738110" y="3761117"/>
            <a:ext cx="18222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 rot="289958">
            <a:off x="8096711" y="3301140"/>
            <a:ext cx="10214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874CAA"/>
                </a:solidFill>
              </a:rPr>
              <a:t>ledvice</a:t>
            </a:r>
            <a:endParaRPr lang="sl-SI" b="1" dirty="0">
              <a:solidFill>
                <a:srgbClr val="874CAA"/>
              </a:solidFill>
            </a:endParaRPr>
          </a:p>
        </p:txBody>
      </p:sp>
      <p:sp>
        <p:nvSpPr>
          <p:cNvPr id="11" name="Puščica z obratom nazaj 10"/>
          <p:cNvSpPr/>
          <p:nvPr/>
        </p:nvSpPr>
        <p:spPr>
          <a:xfrm rot="21378866">
            <a:off x="9468953" y="3170428"/>
            <a:ext cx="1323231" cy="476817"/>
          </a:xfrm>
          <a:prstGeom prst="uturnArrow">
            <a:avLst>
              <a:gd name="adj1" fmla="val 5406"/>
              <a:gd name="adj2" fmla="val 7204"/>
              <a:gd name="adj3" fmla="val 7261"/>
              <a:gd name="adj4" fmla="val 43750"/>
              <a:gd name="adj5" fmla="val 73394"/>
            </a:avLst>
          </a:prstGeom>
          <a:solidFill>
            <a:srgbClr val="874CAA"/>
          </a:solidFill>
          <a:ln>
            <a:solidFill>
              <a:srgbClr val="874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654280"/>
            <a:ext cx="9144000" cy="2387600"/>
          </a:xfrm>
        </p:spPr>
        <p:txBody>
          <a:bodyPr/>
          <a:lstStyle/>
          <a:p>
            <a:r>
              <a:rPr lang="sl-SI" spc="4000" dirty="0" smtClean="0">
                <a:latin typeface="Comic Sans MS" pitchFamily="66" charset="0"/>
              </a:rPr>
              <a:t>PONOVIMO</a:t>
            </a:r>
            <a:endParaRPr lang="sl-SI" spc="4000" dirty="0">
              <a:latin typeface="Comic Sans MS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Picture 2" descr="Rezultat iskanja slik za QUIZ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267" y1="65000" x2="35267" y2="65000"/>
                        <a14:foregroundMark x1="56845" y1="61600" x2="56845" y2="61600"/>
                        <a14:foregroundMark x1="45012" y1="16600" x2="45012" y2="16600"/>
                        <a14:foregroundMark x1="43387" y1="14400" x2="43387" y2="14400"/>
                        <a14:foregroundMark x1="36427" y1="19600" x2="36427" y2="19600"/>
                        <a14:foregroundMark x1="42923" y1="20200" x2="42923" y2="20200"/>
                        <a14:foregroundMark x1="42923" y1="26600" x2="42923" y2="26600"/>
                        <a14:foregroundMark x1="51508" y1="20000" x2="51508" y2="20000"/>
                        <a14:foregroundMark x1="49420" y1="15400" x2="49420" y2="15400"/>
                        <a14:foregroundMark x1="45012" y1="12000" x2="45012" y2="12000"/>
                        <a14:foregroundMark x1="86543" y1="75000" x2="86543" y2="75000"/>
                        <a14:foregroundMark x1="80974" y1="79200" x2="80974" y2="79200"/>
                        <a14:foregroundMark x1="54292" y1="96000" x2="54292" y2="96000"/>
                        <a14:foregroundMark x1="40835" y1="95600" x2="40835" y2="95600"/>
                        <a14:foregroundMark x1="43387" y1="95600" x2="43387" y2="95600"/>
                        <a14:foregroundMark x1="33411" y1="97400" x2="33411" y2="97400"/>
                        <a14:foregroundMark x1="38283" y1="98600" x2="38283" y2="98600"/>
                        <a14:foregroundMark x1="41299" y1="98200" x2="41299" y2="98200"/>
                        <a14:foregroundMark x1="55916" y1="98600" x2="55916" y2="98600"/>
                        <a14:foregroundMark x1="33411" y1="63200" x2="33411" y2="63200"/>
                        <a14:foregroundMark x1="31787" y1="12800" x2="31787" y2="12800"/>
                        <a14:foregroundMark x1="38747" y1="13200" x2="38747" y2="13200"/>
                        <a14:foregroundMark x1="39443" y1="17400" x2="39443" y2="17400"/>
                        <a14:foregroundMark x1="39443" y1="24400" x2="39443" y2="24400"/>
                        <a14:foregroundMark x1="47332" y1="22800" x2="47332" y2="22800"/>
                        <a14:foregroundMark x1="58469" y1="62400" x2="58469" y2="62400"/>
                        <a14:foregroundMark x1="41763" y1="21400" x2="41763" y2="2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45" y="3448281"/>
            <a:ext cx="2939178" cy="34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zultat iskanja slik za QUIZ 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9000" y1="42478" x2="49000" y2="42478"/>
                        <a14:foregroundMark x1="44000" y1="10619" x2="44000" y2="10619"/>
                        <a14:foregroundMark x1="46500" y1="7522" x2="46500" y2="7522"/>
                        <a14:foregroundMark x1="46000" y1="5310" x2="46000" y2="5310"/>
                        <a14:foregroundMark x1="45000" y1="10619" x2="45000" y2="10619"/>
                        <a14:foregroundMark x1="48000" y1="12832" x2="48000" y2="12832"/>
                        <a14:foregroundMark x1="71500" y1="23009" x2="71500" y2="23009"/>
                        <a14:foregroundMark x1="83500" y1="42035" x2="83500" y2="42035"/>
                        <a14:foregroundMark x1="26000" y1="26549" x2="26000" y2="26549"/>
                        <a14:foregroundMark x1="57500" y1="19027" x2="57500" y2="19027"/>
                        <a14:foregroundMark x1="37500" y1="19469" x2="37500" y2="19469"/>
                        <a14:foregroundMark x1="7000" y1="45575" x2="7000" y2="45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23" y="3988290"/>
            <a:ext cx="2721754" cy="30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4" y="661307"/>
            <a:ext cx="10147442" cy="567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0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Vloga kosti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sl-SI" dirty="0"/>
              <a:t>t</a:t>
            </a:r>
            <a:r>
              <a:rPr lang="sl-SI" dirty="0" smtClean="0"/>
              <a:t>elesu dajejo oporo</a:t>
            </a:r>
            <a:r>
              <a:rPr lang="sl-SI" dirty="0" smtClean="0"/>
              <a:t>, nanje so pripete mišice</a:t>
            </a:r>
            <a:endParaRPr lang="sl-SI" dirty="0" smtClean="0"/>
          </a:p>
          <a:p>
            <a:pPr>
              <a:lnSpc>
                <a:spcPct val="200000"/>
              </a:lnSpc>
            </a:pPr>
            <a:r>
              <a:rPr lang="sl-SI" dirty="0"/>
              <a:t>š</a:t>
            </a:r>
            <a:r>
              <a:rPr lang="sl-SI" dirty="0" smtClean="0"/>
              <a:t>čitijo notranje organe,</a:t>
            </a:r>
          </a:p>
          <a:p>
            <a:pPr>
              <a:lnSpc>
                <a:spcPct val="200000"/>
              </a:lnSpc>
            </a:pPr>
            <a:r>
              <a:rPr lang="sl-SI" dirty="0"/>
              <a:t>o</a:t>
            </a:r>
            <a:r>
              <a:rPr lang="sl-SI" dirty="0" smtClean="0"/>
              <a:t>mogočajo gibanje.</a:t>
            </a:r>
            <a:endParaRPr lang="sl-SI" dirty="0"/>
          </a:p>
        </p:txBody>
      </p:sp>
      <p:pic>
        <p:nvPicPr>
          <p:cNvPr id="5" name="Slika 4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13" l="2569" r="96179">
                        <a14:foregroundMark x1="58103" y1="10533" x2="58103" y2="10533"/>
                        <a14:foregroundMark x1="62648" y1="15047" x2="62648" y2="15047"/>
                        <a14:foregroundMark x1="50264" y1="15520" x2="50264" y2="15520"/>
                        <a14:foregroundMark x1="50725" y1="10232" x2="50725" y2="10232"/>
                        <a14:foregroundMark x1="54282" y1="6492" x2="54282" y2="6492"/>
                        <a14:foregroundMark x1="62385" y1="10834" x2="62385" y2="10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70" y="77118"/>
            <a:ext cx="4359007" cy="6780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90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Body system clipart 6 » Clipart Statio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5"/>
          <a:stretch/>
        </p:blipFill>
        <p:spPr bwMode="auto">
          <a:xfrm>
            <a:off x="2262589" y="2679508"/>
            <a:ext cx="7666822" cy="22201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spc="600" dirty="0" smtClean="0">
                <a:latin typeface="Comic Sans MS" pitchFamily="66" charset="0"/>
              </a:rPr>
              <a:t>ČLOVEŠKO TELO</a:t>
            </a:r>
            <a:endParaRPr lang="sl-SI" b="1" spc="600" dirty="0">
              <a:latin typeface="Comic Sans MS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57601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sl-SI" dirty="0">
                <a:latin typeface="Comic Sans MS" pitchFamily="66" charset="0"/>
              </a:rPr>
              <a:t>j</a:t>
            </a:r>
            <a:r>
              <a:rPr lang="sl-SI" dirty="0" smtClean="0">
                <a:latin typeface="Comic Sans MS" pitchFamily="66" charset="0"/>
              </a:rPr>
              <a:t>e sestavljeno iz </a:t>
            </a:r>
            <a:r>
              <a:rPr lang="sl-SI" dirty="0">
                <a:latin typeface="Comic Sans MS" pitchFamily="66" charset="0"/>
              </a:rPr>
              <a:t>kože, kosti, mišic in notranjih organov. </a:t>
            </a:r>
          </a:p>
          <a:p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algn="ctr">
              <a:buNone/>
            </a:pPr>
            <a:endParaRPr lang="sl-SI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sl-SI" dirty="0" smtClean="0">
                <a:latin typeface="Comic Sans MS" pitchFamily="66" charset="0"/>
              </a:rPr>
              <a:t>Vsak </a:t>
            </a:r>
            <a:r>
              <a:rPr lang="sl-SI" dirty="0">
                <a:latin typeface="Comic Sans MS" pitchFamily="66" charset="0"/>
              </a:rPr>
              <a:t>notranji organ v telesu ima svojo nalogo in skrbi, da telo deluje pravilno. </a:t>
            </a:r>
          </a:p>
          <a:p>
            <a:pPr marL="0" indent="0" algn="ctr">
              <a:buNone/>
            </a:pPr>
            <a:endParaRPr lang="sl-SI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8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>
                <a:latin typeface="Comic Sans MS" pitchFamily="66" charset="0"/>
              </a:rPr>
              <a:t>MIŠICE</a:t>
            </a:r>
            <a:endParaRPr lang="sl-SI" b="1" spc="600" dirty="0">
              <a:latin typeface="Comic Sans MS" pitchFamily="66" charset="0"/>
            </a:endParaRPr>
          </a:p>
        </p:txBody>
      </p:sp>
      <p:pic>
        <p:nvPicPr>
          <p:cNvPr id="2050" name="Picture 2" descr="Human body Anatomy Muscle Homo sapiens Muscular system, arm PNG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100000" l="23407" r="77143">
                        <a14:foregroundMark x1="74286" y1="23828" x2="74286" y2="23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513" r="22678" b="1801"/>
          <a:stretch/>
        </p:blipFill>
        <p:spPr bwMode="auto">
          <a:xfrm>
            <a:off x="8097397" y="503332"/>
            <a:ext cx="6066622" cy="61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526721"/>
            <a:ext cx="9342664" cy="46502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Omogočajo gibanje.</a:t>
            </a:r>
          </a:p>
          <a:p>
            <a:pPr>
              <a:lnSpc>
                <a:spcPct val="150000"/>
              </a:lnSpc>
            </a:pPr>
            <a:r>
              <a:rPr lang="sl-SI" sz="2600" b="1" dirty="0">
                <a:solidFill>
                  <a:srgbClr val="FF0000"/>
                </a:solidFill>
                <a:latin typeface="Comic Sans MS" pitchFamily="66" charset="0"/>
              </a:rPr>
              <a:t>Nadzorujemo njihovo gibanje (dvig noge</a:t>
            </a: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Nekatere </a:t>
            </a:r>
            <a:r>
              <a:rPr lang="sl-SI" sz="2600" b="1" dirty="0">
                <a:solidFill>
                  <a:srgbClr val="FF0000"/>
                </a:solidFill>
                <a:latin typeface="Comic Sans MS" pitchFamily="66" charset="0"/>
              </a:rPr>
              <a:t>mišice </a:t>
            </a: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delujejo neodvisno </a:t>
            </a:r>
            <a:r>
              <a:rPr lang="sl-SI" sz="2600" b="1" dirty="0">
                <a:solidFill>
                  <a:srgbClr val="FF0000"/>
                </a:solidFill>
                <a:latin typeface="Comic Sans MS" pitchFamily="66" charset="0"/>
              </a:rPr>
              <a:t>od nas </a:t>
            </a: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(utripanje </a:t>
            </a:r>
            <a:r>
              <a:rPr lang="sl-SI" sz="2600" b="1" dirty="0">
                <a:solidFill>
                  <a:srgbClr val="FF0000"/>
                </a:solidFill>
                <a:latin typeface="Comic Sans MS" pitchFamily="66" charset="0"/>
              </a:rPr>
              <a:t>srca</a:t>
            </a: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Pomembno je treniranje mišic.</a:t>
            </a:r>
          </a:p>
          <a:p>
            <a:pPr>
              <a:lnSpc>
                <a:spcPct val="150000"/>
              </a:lnSpc>
            </a:pPr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Zapomnitev gibov – kar je sprva težko, postane kasneje lažje. </a:t>
            </a:r>
          </a:p>
        </p:txBody>
      </p:sp>
    </p:spTree>
    <p:extLst>
      <p:ext uri="{BB962C8B-B14F-4D97-AF65-F5344CB8AC3E}">
        <p14:creationId xmlns:p14="http://schemas.microsoft.com/office/powerpoint/2010/main" val="413952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2397397" y="652964"/>
            <a:ext cx="8949976" cy="1940957"/>
          </a:xfrm>
          <a:prstGeom prst="wedgeRoundRectCallout">
            <a:avLst>
              <a:gd name="adj1" fmla="val -53637"/>
              <a:gd name="adj2" fmla="val 112250"/>
              <a:gd name="adj3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l-PL" dirty="0" smtClean="0"/>
              <a:t>1. Z </a:t>
            </a:r>
            <a:r>
              <a:rPr lang="pl-PL" dirty="0"/>
              <a:t>desno roko rahlo “tapkaj” po licu in hkrati z levo roko po trebuhu. </a:t>
            </a:r>
            <a:endParaRPr lang="pl-PL" dirty="0" smtClean="0"/>
          </a:p>
          <a:p>
            <a:pPr algn="just">
              <a:lnSpc>
                <a:spcPct val="200000"/>
              </a:lnSpc>
            </a:pPr>
            <a:r>
              <a:rPr lang="pl-PL" dirty="0" smtClean="0"/>
              <a:t>2. Z </a:t>
            </a:r>
            <a:r>
              <a:rPr lang="pl-PL" dirty="0"/>
              <a:t>desno roko “tapkaj” po licu, z levo istočasno kroži po trebuhu. </a:t>
            </a:r>
            <a:endParaRPr lang="pl-PL" dirty="0" smtClean="0"/>
          </a:p>
          <a:p>
            <a:pPr algn="just">
              <a:lnSpc>
                <a:spcPct val="200000"/>
              </a:lnSpc>
            </a:pPr>
            <a:r>
              <a:rPr lang="pl-PL" dirty="0" smtClean="0"/>
              <a:t>3. Z </a:t>
            </a:r>
            <a:r>
              <a:rPr lang="pl-PL" dirty="0"/>
              <a:t>desno roko kroži po licu, z drugo “tapkaj” po trebuhu. 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492600" y="3305060"/>
            <a:ext cx="5171289" cy="2553891"/>
          </a:xfrm>
          <a:prstGeom prst="wedgeRoundRectCallout">
            <a:avLst>
              <a:gd name="adj1" fmla="val -95062"/>
              <a:gd name="adj2" fmla="val 1060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sl-SI" dirty="0" smtClean="0"/>
              <a:t>Ali je bilo vse naloge enako težko izvajati? </a:t>
            </a:r>
          </a:p>
          <a:p>
            <a:pPr>
              <a:lnSpc>
                <a:spcPct val="200000"/>
              </a:lnSpc>
            </a:pPr>
            <a:r>
              <a:rPr lang="sl-SI" dirty="0" smtClean="0"/>
              <a:t>Katero najtežje? </a:t>
            </a:r>
          </a:p>
          <a:p>
            <a:pPr>
              <a:lnSpc>
                <a:spcPct val="200000"/>
              </a:lnSpc>
            </a:pPr>
            <a:r>
              <a:rPr lang="sl-SI" dirty="0" smtClean="0"/>
              <a:t>Zakaj? </a:t>
            </a:r>
          </a:p>
          <a:p>
            <a:pPr>
              <a:lnSpc>
                <a:spcPct val="200000"/>
              </a:lnSpc>
            </a:pPr>
            <a:r>
              <a:rPr lang="sl-SI" dirty="0" smtClean="0"/>
              <a:t>Katere dele telesa si premikal/a? </a:t>
            </a:r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Smeško 2"/>
          <p:cNvSpPr/>
          <p:nvPr/>
        </p:nvSpPr>
        <p:spPr>
          <a:xfrm>
            <a:off x="189781" y="3830128"/>
            <a:ext cx="1966823" cy="182880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4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654"/>
          </a:xfrm>
        </p:spPr>
        <p:txBody>
          <a:bodyPr/>
          <a:lstStyle/>
          <a:p>
            <a:r>
              <a:rPr lang="sl-SI" b="1" spc="600" dirty="0" smtClean="0">
                <a:latin typeface="Comic Sans MS" pitchFamily="66" charset="0"/>
              </a:rPr>
              <a:t>KOSTI</a:t>
            </a:r>
            <a:endParaRPr lang="sl-SI" b="1" spc="600" dirty="0">
              <a:latin typeface="Comic Sans MS" pitchFamily="66" charset="0"/>
            </a:endParaRPr>
          </a:p>
        </p:txBody>
      </p:sp>
      <p:pic>
        <p:nvPicPr>
          <p:cNvPr id="4" name="Slika 3" descr="str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13" l="2569" r="96179">
                        <a14:foregroundMark x1="58103" y1="10533" x2="58103" y2="10533"/>
                        <a14:foregroundMark x1="62648" y1="15047" x2="62648" y2="15047"/>
                        <a14:foregroundMark x1="50264" y1="15520" x2="50264" y2="15520"/>
                        <a14:foregroundMark x1="50725" y1="10232" x2="50725" y2="10232"/>
                        <a14:foregroundMark x1="54282" y1="6492" x2="54282" y2="6492"/>
                        <a14:foregroundMark x1="62385" y1="10834" x2="62385" y2="10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4" y="558811"/>
            <a:ext cx="3491756" cy="58076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197" y="1322614"/>
            <a:ext cx="8787496" cy="405164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Dajejo obliko telesu (telo držijo pokonci), omogočajo gibanje.</a:t>
            </a:r>
          </a:p>
          <a:p>
            <a:pPr>
              <a:lnSpc>
                <a:spcPct val="150000"/>
              </a:lnSpc>
            </a:pP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Vse kosti skupaj imenujemo okostje ali skelet. </a:t>
            </a:r>
          </a:p>
          <a:p>
            <a:pPr>
              <a:lnSpc>
                <a:spcPct val="150000"/>
              </a:lnSpc>
            </a:pP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Odrasel človek ima 207 </a:t>
            </a:r>
            <a:r>
              <a:rPr lang="sl-SI" sz="2200" b="1" dirty="0">
                <a:solidFill>
                  <a:srgbClr val="0000FF"/>
                </a:solidFill>
                <a:latin typeface="Comic Sans MS" pitchFamily="66" charset="0"/>
              </a:rPr>
              <a:t>kosti.</a:t>
            </a:r>
          </a:p>
          <a:p>
            <a:pPr>
              <a:lnSpc>
                <a:spcPct val="150000"/>
              </a:lnSpc>
            </a:pP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Nudijo zaščito organom v telesu (lobanja ščiti možgane, rebra varujejo srce in pljuča)</a:t>
            </a:r>
            <a:r>
              <a:rPr lang="sl-SI" sz="2200" b="1" dirty="0">
                <a:solidFill>
                  <a:srgbClr val="0000FF"/>
                </a:solidFill>
                <a:latin typeface="Comic Sans MS" pitchFamily="66" charset="0"/>
              </a:rPr>
              <a:t>.</a:t>
            </a:r>
            <a:endParaRPr lang="sl-SI" sz="22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Sodelujejo pri gibanju in </a:t>
            </a: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nanje so pripete</a:t>
            </a: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mišice (</a:t>
            </a:r>
            <a:r>
              <a:rPr lang="sl-SI" sz="2200" b="1" dirty="0" smtClean="0">
                <a:solidFill>
                  <a:srgbClr val="0000FF"/>
                </a:solidFill>
                <a:latin typeface="Comic Sans MS" pitchFamily="66" charset="0"/>
              </a:rPr>
              <a:t>kosti nog, rok).</a:t>
            </a:r>
            <a:endParaRPr lang="sl-SI" sz="2200" b="1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Ovalni oblaček 5"/>
          <p:cNvSpPr/>
          <p:nvPr/>
        </p:nvSpPr>
        <p:spPr>
          <a:xfrm rot="21276331">
            <a:off x="2443337" y="5436508"/>
            <a:ext cx="3621014" cy="992221"/>
          </a:xfrm>
          <a:prstGeom prst="wedgeEllipseCallout">
            <a:avLst>
              <a:gd name="adj1" fmla="val -72916"/>
              <a:gd name="adj2" fmla="val -1544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Najmanjše kosti so v naših ušesih.</a:t>
            </a:r>
            <a:endParaRPr lang="sl-SI" dirty="0"/>
          </a:p>
        </p:txBody>
      </p:sp>
      <p:sp>
        <p:nvSpPr>
          <p:cNvPr id="5" name="Smeško 4"/>
          <p:cNvSpPr/>
          <p:nvPr/>
        </p:nvSpPr>
        <p:spPr>
          <a:xfrm>
            <a:off x="414068" y="5745192"/>
            <a:ext cx="1104181" cy="111280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92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/>
          <a:lstStyle/>
          <a:p>
            <a:r>
              <a:rPr lang="sl-SI" b="1" spc="600" dirty="0" smtClean="0">
                <a:latin typeface="Comic Sans MS" pitchFamily="66" charset="0"/>
              </a:rPr>
              <a:t>MOŽGANI</a:t>
            </a:r>
            <a:endParaRPr lang="sl-SI" b="1" spc="600" dirty="0">
              <a:latin typeface="Comic Sans MS" pitchFamily="66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755322"/>
            <a:ext cx="7884484" cy="3861706"/>
          </a:xfrm>
        </p:spPr>
        <p:txBody>
          <a:bodyPr>
            <a:normAutofit/>
          </a:bodyPr>
          <a:lstStyle/>
          <a:p>
            <a:r>
              <a:rPr lang="sl-SI" sz="2600" b="1" dirty="0" smtClean="0">
                <a:solidFill>
                  <a:srgbClr val="FF0000"/>
                </a:solidFill>
                <a:latin typeface="Comic Sans MS" pitchFamily="66" charset="0"/>
              </a:rPr>
              <a:t>Nadzorujejo vse dele telesa in procese, ki se dogajajo v telesu.</a:t>
            </a:r>
          </a:p>
          <a:p>
            <a:r>
              <a:rPr lang="sl-SI" sz="2600" b="1" dirty="0" smtClean="0">
                <a:solidFill>
                  <a:srgbClr val="0000FF"/>
                </a:solidFill>
                <a:latin typeface="Comic Sans MS" pitchFamily="66" charset="0"/>
              </a:rPr>
              <a:t>Po telese pošiljajo različna sporočila.</a:t>
            </a:r>
            <a:endParaRPr lang="sl-SI" sz="26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sl-SI" sz="2600" b="1" dirty="0" smtClean="0">
                <a:solidFill>
                  <a:srgbClr val="00B050"/>
                </a:solidFill>
                <a:latin typeface="Comic Sans MS" pitchFamily="66" charset="0"/>
              </a:rPr>
              <a:t>So zmeraj aktivni, tudi ko spimo.</a:t>
            </a:r>
          </a:p>
          <a:p>
            <a:r>
              <a:rPr lang="sl-SI" sz="2600" b="1" dirty="0" smtClean="0">
                <a:solidFill>
                  <a:srgbClr val="FF00FF"/>
                </a:solidFill>
                <a:latin typeface="Comic Sans MS" pitchFamily="66" charset="0"/>
              </a:rPr>
              <a:t>Pred poškodbami jih varuje lobanja.</a:t>
            </a:r>
            <a:endParaRPr lang="sl-SI" sz="2600" b="1" dirty="0">
              <a:solidFill>
                <a:srgbClr val="FF00FF"/>
              </a:solidFill>
              <a:latin typeface="Comic Sans MS" pitchFamily="66" charset="0"/>
            </a:endParaRPr>
          </a:p>
        </p:txBody>
      </p:sp>
      <p:pic>
        <p:nvPicPr>
          <p:cNvPr id="4" name="Slika 3" descr="Frog or Horse- which one is it? | Cool illusions, Illusion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88" y="4990065"/>
            <a:ext cx="2567305" cy="135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Frog or Horse- which one is it? | Cool illusions, Illusion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9840" y="4816851"/>
            <a:ext cx="2228696" cy="141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str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607" y="137160"/>
            <a:ext cx="3725192" cy="663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ven puščični povezovalnik 7"/>
          <p:cNvCxnSpPr/>
          <p:nvPr/>
        </p:nvCxnSpPr>
        <p:spPr>
          <a:xfrm flipV="1">
            <a:off x="7956116" y="1036070"/>
            <a:ext cx="2043410" cy="228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 rot="21215045">
            <a:off x="8146244" y="824167"/>
            <a:ext cx="11528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b="1" dirty="0" smtClean="0">
                <a:solidFill>
                  <a:srgbClr val="9B486C"/>
                </a:solidFill>
              </a:rPr>
              <a:t>možgani</a:t>
            </a:r>
            <a:endParaRPr lang="sl-SI" b="1" dirty="0">
              <a:solidFill>
                <a:srgbClr val="9B48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8. Slid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2" descr="Reconcile Your Right And Left Brain To Become A Better Entreprene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67" y="126292"/>
            <a:ext cx="7597356" cy="6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8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600" dirty="0" smtClean="0"/>
              <a:t>                SRCE</a:t>
            </a:r>
            <a:endParaRPr lang="sl-SI" b="1" spc="600" dirty="0"/>
          </a:p>
        </p:txBody>
      </p:sp>
      <p:pic>
        <p:nvPicPr>
          <p:cNvPr id="6146" name="Picture 2" descr="Human Heart Illustrations, Royalty-Free Vector Graphics &amp; Clip Ar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826" y="72809"/>
            <a:ext cx="2198914" cy="21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jeZBesedilom 14"/>
          <p:cNvSpPr txBox="1"/>
          <p:nvPr/>
        </p:nvSpPr>
        <p:spPr>
          <a:xfrm>
            <a:off x="4098471" y="2713497"/>
            <a:ext cx="73686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sl-SI" sz="2800" b="1" dirty="0" smtClean="0">
                <a:solidFill>
                  <a:srgbClr val="0000FF"/>
                </a:solidFill>
                <a:latin typeface="Comic Sans MS" pitchFamily="66" charset="0"/>
              </a:rPr>
              <a:t>Poganja kri po žilah.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sl-SI" sz="8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sl-SI" sz="2800" b="1" dirty="0" smtClean="0">
                <a:solidFill>
                  <a:srgbClr val="0000FF"/>
                </a:solidFill>
                <a:latin typeface="Comic Sans MS" pitchFamily="66" charset="0"/>
              </a:rPr>
              <a:t>Ob večjih telesnih aktivnostih začne hitreje biti.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sl-SI" sz="8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sl-SI" sz="2800" b="1" dirty="0" smtClean="0">
                <a:solidFill>
                  <a:srgbClr val="0000FF"/>
                </a:solidFill>
                <a:latin typeface="Comic Sans MS" pitchFamily="66" charset="0"/>
              </a:rPr>
              <a:t>Varujejo ga rebra.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sl-SI" sz="8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sl-SI" sz="2800" b="1" dirty="0" smtClean="0">
                <a:solidFill>
                  <a:srgbClr val="0000FF"/>
                </a:solidFill>
                <a:latin typeface="Comic Sans MS" pitchFamily="66" charset="0"/>
              </a:rPr>
              <a:t>Leži na levi strani v telesu.</a:t>
            </a:r>
            <a:endParaRPr lang="sl-SI" sz="2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9" name="Slika 18" descr="str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1" y="1426631"/>
            <a:ext cx="2543398" cy="53869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Raven puščični povezovalnik 19"/>
          <p:cNvCxnSpPr/>
          <p:nvPr/>
        </p:nvCxnSpPr>
        <p:spPr>
          <a:xfrm flipH="1">
            <a:off x="2000250" y="2587403"/>
            <a:ext cx="1738251" cy="972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jeZBesedilom 23"/>
          <p:cNvSpPr txBox="1"/>
          <p:nvPr/>
        </p:nvSpPr>
        <p:spPr>
          <a:xfrm rot="21064143">
            <a:off x="3692751" y="2040892"/>
            <a:ext cx="81144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solidFill>
                  <a:srgbClr val="FC734B"/>
                </a:solidFill>
              </a:rPr>
              <a:t>srce</a:t>
            </a:r>
            <a:endParaRPr lang="sl-SI" sz="2400" b="1" dirty="0">
              <a:solidFill>
                <a:srgbClr val="FC73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jeZBesedilom 10"/>
          <p:cNvSpPr txBox="1"/>
          <p:nvPr/>
        </p:nvSpPr>
        <p:spPr>
          <a:xfrm>
            <a:off x="2688222" y="1069293"/>
            <a:ext cx="5846177" cy="1634490"/>
          </a:xfrm>
          <a:prstGeom prst="wedgeRoundRectCallout">
            <a:avLst>
              <a:gd name="adj1" fmla="val -70229"/>
              <a:gd name="adj2" fmla="val 195411"/>
              <a:gd name="adj3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000" dirty="0" smtClean="0"/>
              <a:t>1. S </a:t>
            </a:r>
            <a:r>
              <a:rPr lang="sl-SI" sz="2000" dirty="0"/>
              <a:t>prsti pritisni na stranski del </a:t>
            </a:r>
            <a:r>
              <a:rPr lang="sl-SI" sz="2000" dirty="0" smtClean="0"/>
              <a:t>vratu </a:t>
            </a:r>
            <a:r>
              <a:rPr lang="sl-SI" sz="2000" dirty="0"/>
              <a:t>ali na </a:t>
            </a:r>
            <a:r>
              <a:rPr lang="sl-SI" sz="2000" dirty="0" smtClean="0"/>
              <a:t>zapestje. </a:t>
            </a:r>
          </a:p>
          <a:p>
            <a:pPr>
              <a:lnSpc>
                <a:spcPct val="150000"/>
              </a:lnSpc>
            </a:pPr>
            <a:r>
              <a:rPr lang="sl-SI" sz="2000" dirty="0" smtClean="0"/>
              <a:t>Kaj čutiš?</a:t>
            </a:r>
            <a:endParaRPr lang="sl-SI" sz="2000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7" l="0" r="100000">
                        <a14:foregroundMark x1="45270" y1="14894" x2="45270" y2="14894"/>
                        <a14:foregroundMark x1="40541" y1="7447" x2="40541" y2="7447"/>
                        <a14:foregroundMark x1="48986" y1="9929" x2="48986" y2="9929"/>
                        <a14:foregroundMark x1="46622" y1="6738" x2="46622" y2="6738"/>
                        <a14:foregroundMark x1="48986" y1="3901" x2="48986" y2="3901"/>
                        <a14:backgroundMark x1="16554" y1="51418" x2="16554" y2="51418"/>
                        <a14:backgroundMark x1="19257" y1="51418" x2="19257" y2="51418"/>
                        <a14:backgroundMark x1="12162" y1="51418" x2="12162" y2="514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831" y="716759"/>
            <a:ext cx="3470338" cy="3306200"/>
          </a:xfrm>
          <a:prstGeom prst="rect">
            <a:avLst/>
          </a:prstGeom>
        </p:spPr>
      </p:pic>
      <p:sp>
        <p:nvSpPr>
          <p:cNvPr id="18" name="PoljeZBesedilom 17"/>
          <p:cNvSpPr txBox="1"/>
          <p:nvPr/>
        </p:nvSpPr>
        <p:spPr>
          <a:xfrm>
            <a:off x="3739385" y="3716492"/>
            <a:ext cx="4888645" cy="612934"/>
          </a:xfrm>
          <a:prstGeom prst="wedgeRoundRectCallout">
            <a:avLst>
              <a:gd name="adj1" fmla="val -96066"/>
              <a:gd name="adj2" fmla="val 167513"/>
              <a:gd name="adj3" fmla="val 16667"/>
            </a:avLst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000" dirty="0" smtClean="0"/>
              <a:t>2. NAREDI 15 </a:t>
            </a:r>
            <a:r>
              <a:rPr lang="sl-SI" sz="2000" dirty="0" smtClean="0"/>
              <a:t>POSKOKOV</a:t>
            </a:r>
            <a:r>
              <a:rPr lang="sl-SI" sz="2000" dirty="0" smtClean="0"/>
              <a:t>.</a:t>
            </a:r>
            <a:endParaRPr lang="sl-SI" sz="2000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3874054" y="4860105"/>
            <a:ext cx="6666946" cy="1634490"/>
          </a:xfrm>
          <a:prstGeom prst="wedgeRoundRectCallout">
            <a:avLst>
              <a:gd name="adj1" fmla="val -85425"/>
              <a:gd name="adj2" fmla="val -39010"/>
              <a:gd name="adj3" fmla="val 16667"/>
            </a:avLst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2000" dirty="0" smtClean="0"/>
              <a:t>3. Še enkrat s prsti </a:t>
            </a:r>
            <a:r>
              <a:rPr lang="sl-SI" sz="2000" dirty="0"/>
              <a:t>pritisni na stranski del </a:t>
            </a:r>
            <a:r>
              <a:rPr lang="sl-SI" sz="2000" dirty="0" smtClean="0"/>
              <a:t>vratu </a:t>
            </a:r>
            <a:r>
              <a:rPr lang="sl-SI" sz="2000" dirty="0"/>
              <a:t>ali na </a:t>
            </a:r>
            <a:r>
              <a:rPr lang="sl-SI" sz="2000" dirty="0" smtClean="0"/>
              <a:t>zapestje. </a:t>
            </a:r>
          </a:p>
          <a:p>
            <a:pPr>
              <a:lnSpc>
                <a:spcPct val="150000"/>
              </a:lnSpc>
            </a:pPr>
            <a:r>
              <a:rPr lang="sl-SI" sz="2000" dirty="0" smtClean="0"/>
              <a:t>Opaziš kakšno spremembo?</a:t>
            </a:r>
            <a:endParaRPr lang="sl-SI" sz="2000" dirty="0"/>
          </a:p>
        </p:txBody>
      </p:sp>
      <p:sp>
        <p:nvSpPr>
          <p:cNvPr id="8" name="Smeško 7"/>
          <p:cNvSpPr/>
          <p:nvPr/>
        </p:nvSpPr>
        <p:spPr>
          <a:xfrm>
            <a:off x="382386" y="4605251"/>
            <a:ext cx="1884010" cy="2252749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75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6" grpId="0" animBg="1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 meri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487</Words>
  <Application>Microsoft Office PowerPoint</Application>
  <PresentationFormat>Širokozaslonsko</PresentationFormat>
  <Paragraphs>81</Paragraphs>
  <Slides>17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Comic Sans MS</vt:lpstr>
      <vt:lpstr>Officeova tema</vt:lpstr>
      <vt:lpstr>ČLOVEŠKO TELO</vt:lpstr>
      <vt:lpstr>ČLOVEŠKO TELO</vt:lpstr>
      <vt:lpstr>MIŠICE</vt:lpstr>
      <vt:lpstr>PowerPointova predstavitev</vt:lpstr>
      <vt:lpstr>KOSTI</vt:lpstr>
      <vt:lpstr>MOŽGANI</vt:lpstr>
      <vt:lpstr>PowerPointova predstavitev</vt:lpstr>
      <vt:lpstr>                SRCE</vt:lpstr>
      <vt:lpstr>PowerPointova predstavitev</vt:lpstr>
      <vt:lpstr>PowerPointova predstavitev</vt:lpstr>
      <vt:lpstr>POŽIRALNIK – ŽELODEC – PREBAVNI TRAKT - Potovanje hrane:</vt:lpstr>
      <vt:lpstr>PLJUČA </vt:lpstr>
      <vt:lpstr>JETRA</vt:lpstr>
      <vt:lpstr>LEDVICE</vt:lpstr>
      <vt:lpstr>PONOVIMO</vt:lpstr>
      <vt:lpstr>PowerPointova predstavitev</vt:lpstr>
      <vt:lpstr>Vloga kosti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ČLOVEŠKO TELO</dc:title>
  <dc:creator>Matevž Reberčnik</dc:creator>
  <cp:lastModifiedBy>Petra</cp:lastModifiedBy>
  <cp:revision>127</cp:revision>
  <dcterms:created xsi:type="dcterms:W3CDTF">2020-04-05T12:48:33Z</dcterms:created>
  <dcterms:modified xsi:type="dcterms:W3CDTF">2020-05-11T12:32:53Z</dcterms:modified>
</cp:coreProperties>
</file>